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7315200" cy="9601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680" autoAdjust="0"/>
    <p:restoredTop sz="71690" autoAdjust="0"/>
  </p:normalViewPr>
  <p:slideViewPr>
    <p:cSldViewPr>
      <p:cViewPr>
        <p:scale>
          <a:sx n="33" d="100"/>
          <a:sy n="33" d="100"/>
        </p:scale>
        <p:origin x="-4290" y="-11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4143587" y="0"/>
            <a:ext cx="3169920" cy="481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497012" y="1200150"/>
            <a:ext cx="4321174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31520" y="4620576"/>
            <a:ext cx="5852159" cy="378047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119474"/>
            <a:ext cx="3169920" cy="481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506915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31520" y="4620576"/>
            <a:ext cx="5852159" cy="3780473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zh-CN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5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zh-CN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731520" y="4620576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799" cy="4818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zh-CN"/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731520" y="4620576"/>
            <a:ext cx="5852159" cy="3780473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sz="1000" dirty="0">
              <a:solidFill>
                <a:srgbClr val="222222"/>
              </a:solidFill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920" cy="481725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zh-CN"/>
              <a:t>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731520" y="4620576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sz="1000" dirty="0">
              <a:solidFill>
                <a:schemeClr val="dk1"/>
              </a:solidFill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799" cy="4818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zh-CN"/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731520" y="4620576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799" cy="4818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zh-CN"/>
              <a:t> 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31520" y="4620576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R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zh-CN" sz="1000" dirty="0">
              <a:solidFill>
                <a:srgbClr val="222222"/>
              </a:solidFill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799" cy="4818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zh-CN"/>
              <a:t> 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731520" y="4620576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799" cy="4818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zh-CN"/>
              <a:t> 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731520" y="4620576"/>
            <a:ext cx="5852100" cy="37806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t" anchorCtr="0">
            <a:noAutofit/>
          </a:bodyPr>
          <a:lstStyle/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4143587" y="9119474"/>
            <a:ext cx="3169799" cy="481800"/>
          </a:xfrm>
          <a:prstGeom prst="rect">
            <a:avLst/>
          </a:prstGeom>
          <a:noFill/>
          <a:ln>
            <a:noFill/>
          </a:ln>
        </p:spPr>
        <p:txBody>
          <a:bodyPr lIns="96650" tIns="48325" rIns="96650" bIns="4832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zh-CN"/>
              <a:t>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2pPr>
            <a:lvl3pPr marL="914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3pPr>
            <a:lvl4pPr marL="1371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4pPr>
            <a:lvl5pPr marL="18288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5pPr>
            <a:lvl6pPr marL="22860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6pPr>
            <a:lvl7pPr marL="27432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7pPr>
            <a:lvl8pPr marL="32004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8pPr>
            <a:lvl9pPr marL="3657600" marR="0" indent="0" algn="ctr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>
            <a:spLocks noGrp="1"/>
          </p:cNvSpPr>
          <p:nvPr>
            <p:ph type="pic" idx="2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 1">
    <p:bg>
      <p:bgPr>
        <a:solidFill>
          <a:srgbClr val="000000"/>
        </a:solid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7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buNone/>
              <a:defRPr>
                <a:solidFill>
                  <a:srgbClr val="EFEFEF"/>
                </a:solidFill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EFEFEF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EFEFEF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EFEFEF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EFEFEF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EFEFEF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EFEFEF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EFEFEF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EFEFE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628650" y="930441"/>
            <a:ext cx="7886700" cy="715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936170" y="1825625"/>
            <a:ext cx="7456799" cy="435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rtl="0">
              <a:lnSpc>
                <a:spcPct val="150000"/>
              </a:lnSpc>
              <a:spcBef>
                <a:spcPts val="0"/>
              </a:spcBef>
              <a:buSzPct val="100000"/>
              <a:buFont typeface="Calibri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indent="-76200" rtl="0">
              <a:lnSpc>
                <a:spcPct val="150000"/>
              </a:lnSpc>
              <a:spcBef>
                <a:spcPts val="0"/>
              </a:spcBef>
              <a:buSzPct val="100000"/>
              <a:buFont typeface="Calibri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indent="-101600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cxnSp>
        <p:nvCxnSpPr>
          <p:cNvPr id="28" name="Shape 28"/>
          <p:cNvCxnSpPr/>
          <p:nvPr/>
        </p:nvCxnSpPr>
        <p:spPr>
          <a:xfrm rot="10800000" flipH="1">
            <a:off x="628650" y="722396"/>
            <a:ext cx="8146382" cy="3"/>
          </a:xfrm>
          <a:prstGeom prst="straightConnector1">
            <a:avLst/>
          </a:prstGeom>
          <a:noFill/>
          <a:ln w="60325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9" name="Shape 29"/>
          <p:cNvSpPr txBox="1"/>
          <p:nvPr/>
        </p:nvSpPr>
        <p:spPr>
          <a:xfrm>
            <a:off x="5677350" y="289250"/>
            <a:ext cx="3086099" cy="369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zh-C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远离试探 拥抱试练(雅1:2-18</a:t>
            </a:r>
            <a:r>
              <a:rPr lang="zh-CN" sz="1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685800" marR="0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2pPr>
            <a:lvl3pPr marL="1143000" marR="0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4pPr>
            <a:lvl5pPr marL="20574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5pPr>
            <a:lvl6pPr marL="25146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ctrTitle"/>
          </p:nvPr>
        </p:nvSpPr>
        <p:spPr>
          <a:xfrm>
            <a:off x="588523" y="1158841"/>
            <a:ext cx="7772400" cy="2387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CN" sz="6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远离试探 拥抱试炼</a:t>
            </a:r>
            <a:r>
              <a:rPr lang="zh-CN" sz="6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zh-CN" sz="6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zh-CN" sz="40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zh-CN" sz="4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雅1:2-18)</a:t>
            </a:r>
          </a:p>
        </p:txBody>
      </p:sp>
      <p:sp>
        <p:nvSpPr>
          <p:cNvPr id="89" name="Shape 89"/>
          <p:cNvSpPr txBox="1">
            <a:spLocks noGrp="1"/>
          </p:cNvSpPr>
          <p:nvPr>
            <p:ph type="subTitle" idx="1"/>
          </p:nvPr>
        </p:nvSpPr>
        <p:spPr>
          <a:xfrm>
            <a:off x="1143000" y="4291914"/>
            <a:ext cx="6858000" cy="9823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-C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Jerry Wang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-C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</a:t>
            </a:r>
            <a:r>
              <a:rPr lang="zh-C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r>
            <a:r>
              <a:rPr lang="zh-C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年</a:t>
            </a:r>
            <a:r>
              <a:rPr lang="zh-C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zh-C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月</a:t>
            </a:r>
            <a:r>
              <a:rPr lang="zh-CN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r>
            <a:r>
              <a:rPr lang="zh-CN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日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628650" y="930441"/>
            <a:ext cx="7886700" cy="7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CN"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远离试探 拥抱试炼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936170" y="1825625"/>
            <a:ext cx="7456799" cy="435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None/>
            </a:pPr>
            <a:endParaRPr sz="180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>
                <a:solidFill>
                  <a:srgbClr val="000000"/>
                </a:solidFill>
              </a:rPr>
              <a:t>雅1：2－18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628650" y="930441"/>
            <a:ext cx="7886700" cy="7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CN" sz="4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问题一：经文说了什么？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936170" y="1825625"/>
            <a:ext cx="7456799" cy="435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Calibri"/>
              <a:buChar char="†"/>
            </a:pPr>
            <a:r>
              <a:rPr lang="zh-CN" sz="3000">
                <a:solidFill>
                  <a:srgbClr val="000000"/>
                </a:solidFill>
              </a:rPr>
              <a:t>“落”在百般试练中</a:t>
            </a:r>
            <a:r>
              <a:rPr lang="zh-CN" sz="30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：</a:t>
            </a:r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/>
              <a:buChar char="‡"/>
            </a:pPr>
            <a:r>
              <a:rPr lang="zh-CN" sz="2200">
                <a:solidFill>
                  <a:srgbClr val="000000"/>
                </a:solidFill>
              </a:rPr>
              <a:t>百般试练：外在困境（彼前1：6－7）</a:t>
            </a:r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Calibri"/>
              <a:buChar char="‡"/>
            </a:pPr>
            <a:r>
              <a:rPr lang="zh-CN" sz="22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要以为：清楚直接的命令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†"/>
            </a:pPr>
            <a:r>
              <a:rPr lang="zh-CN" sz="3000">
                <a:solidFill>
                  <a:srgbClr val="000000"/>
                </a:solidFill>
              </a:rPr>
              <a:t>试验与忍耐：</a:t>
            </a:r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‡"/>
            </a:pPr>
            <a:r>
              <a:rPr lang="zh-CN" sz="2200">
                <a:solidFill>
                  <a:srgbClr val="000000"/>
                </a:solidFill>
              </a:rPr>
              <a:t>试验信心</a:t>
            </a:r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‡"/>
            </a:pPr>
            <a:r>
              <a:rPr lang="zh-CN" sz="2200">
                <a:solidFill>
                  <a:srgbClr val="000000"/>
                </a:solidFill>
              </a:rPr>
              <a:t>忍耐“成功”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28650" y="930441"/>
            <a:ext cx="7886700" cy="7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zh-CN" sz="4000" b="0" i="0" u="none" strike="noStrike" cap="none" baseline="0">
                <a:latin typeface="Calibri"/>
                <a:ea typeface="Calibri"/>
                <a:cs typeface="Calibri"/>
                <a:sym typeface="Calibri"/>
              </a:rPr>
              <a:t>问题一：经文说了什么？</a:t>
            </a:r>
            <a:r>
              <a:rPr lang="zh-CN" sz="4000">
                <a:latin typeface="Calibri"/>
                <a:ea typeface="Calibri"/>
                <a:cs typeface="Calibri"/>
                <a:sym typeface="Calibri"/>
              </a:rPr>
              <a:t>（续）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36175" y="1884225"/>
            <a:ext cx="7456799" cy="42926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Calibri"/>
              <a:buChar char="†"/>
            </a:pPr>
            <a:r>
              <a:rPr lang="zh-CN" sz="3000">
                <a:solidFill>
                  <a:srgbClr val="000000"/>
                </a:solidFill>
              </a:rPr>
              <a:t>试炼的目的：成全完备、毫无缺欠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Calibri"/>
              <a:buChar char="†"/>
            </a:pPr>
            <a:r>
              <a:rPr lang="zh-CN" sz="3000">
                <a:solidFill>
                  <a:srgbClr val="000000"/>
                </a:solidFill>
              </a:rPr>
              <a:t>凭着信心求智慧</a:t>
            </a:r>
          </a:p>
          <a:p>
            <a:pPr marL="228600" marR="0" lvl="0" indent="-228600" algn="l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†"/>
            </a:pPr>
            <a:r>
              <a:rPr lang="zh-CN" sz="3000">
                <a:solidFill>
                  <a:srgbClr val="000000"/>
                </a:solidFill>
              </a:rPr>
              <a:t>试探：</a:t>
            </a:r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‡"/>
            </a:pPr>
            <a:r>
              <a:rPr lang="zh-CN" sz="2200">
                <a:solidFill>
                  <a:srgbClr val="000000"/>
                </a:solidFill>
              </a:rPr>
              <a:t>来源</a:t>
            </a:r>
          </a:p>
          <a:p>
            <a:pPr marL="685800" marR="0" lvl="1" indent="-2286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‡"/>
            </a:pPr>
            <a:r>
              <a:rPr lang="zh-CN" sz="2200">
                <a:solidFill>
                  <a:srgbClr val="000000"/>
                </a:solidFill>
              </a:rPr>
              <a:t>结果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628650" y="930441"/>
            <a:ext cx="7886700" cy="7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zh-CN" sz="3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问题二：经文什么意思？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936170" y="1825625"/>
            <a:ext cx="7456799" cy="435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31800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Calibri"/>
              <a:buChar char="†"/>
            </a:pPr>
            <a:r>
              <a:rPr lang="zh-CN" dirty="0"/>
              <a:t>对待试练的态度</a:t>
            </a:r>
          </a:p>
          <a:p>
            <a:pPr marL="457200" marR="0" lvl="0" indent="-431800" algn="l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†"/>
            </a:pPr>
            <a:r>
              <a:rPr lang="zh-CN" dirty="0" smtClean="0"/>
              <a:t>向</a:t>
            </a:r>
            <a:r>
              <a:rPr lang="zh-CN" dirty="0"/>
              <a:t>神求试练中的智慧</a:t>
            </a:r>
          </a:p>
          <a:p>
            <a:pPr marL="685800" lvl="1" indent="-228600" rtl="0">
              <a:spcBef>
                <a:spcPts val="0"/>
              </a:spcBef>
              <a:buClr>
                <a:schemeClr val="dk1"/>
              </a:buClr>
              <a:buFont typeface="Calibri"/>
              <a:buChar char="‡"/>
            </a:pPr>
            <a:endParaRPr dirty="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title"/>
          </p:nvPr>
        </p:nvSpPr>
        <p:spPr>
          <a:xfrm>
            <a:off x="628650" y="930441"/>
            <a:ext cx="7886700" cy="7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zh-CN" sz="3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问题</a:t>
            </a:r>
            <a:r>
              <a:rPr lang="zh-CN" sz="3600">
                <a:latin typeface="Calibri"/>
                <a:ea typeface="Calibri"/>
                <a:cs typeface="Calibri"/>
                <a:sym typeface="Calibri"/>
              </a:rPr>
              <a:t>二</a:t>
            </a:r>
            <a:r>
              <a:rPr lang="zh-CN" sz="3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：</a:t>
            </a:r>
            <a:r>
              <a:rPr lang="zh-CN" sz="3600">
                <a:latin typeface="Calibri"/>
                <a:ea typeface="Calibri"/>
                <a:cs typeface="Calibri"/>
                <a:sym typeface="Calibri"/>
              </a:rPr>
              <a:t>经文什么意思？（续）</a:t>
            </a:r>
          </a:p>
        </p:txBody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936170" y="1825625"/>
            <a:ext cx="7456799" cy="435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0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Calibri"/>
              <a:buChar char="†"/>
            </a:pPr>
            <a:r>
              <a:rPr lang="zh-CN"/>
              <a:t>分辨试练和试探</a:t>
            </a:r>
          </a:p>
          <a:p>
            <a:pPr marR="0" lvl="1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Calibri"/>
              <a:buChar char="‡"/>
            </a:pPr>
            <a:r>
              <a:rPr lang="zh-CN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舒服不舒服？</a:t>
            </a:r>
          </a:p>
          <a:p>
            <a:pPr marR="0" lvl="1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Calibri"/>
              <a:buChar char="‡"/>
            </a:pPr>
            <a:r>
              <a:rPr lang="zh-CN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通向哪里？</a:t>
            </a:r>
          </a:p>
          <a:p>
            <a:pPr marR="0" lvl="1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Calibri"/>
              <a:buChar char="‡"/>
            </a:pPr>
            <a:r>
              <a:rPr lang="zh-CN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出于什么？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>
          <a:xfrm>
            <a:off x="628650" y="930450"/>
            <a:ext cx="8329499" cy="7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zh-CN" sz="3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问题</a:t>
            </a:r>
            <a:r>
              <a:rPr lang="zh-CN" sz="3600">
                <a:latin typeface="Calibri"/>
                <a:ea typeface="Calibri"/>
                <a:cs typeface="Calibri"/>
                <a:sym typeface="Calibri"/>
              </a:rPr>
              <a:t>三</a:t>
            </a:r>
            <a:r>
              <a:rPr lang="zh-CN" sz="3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：</a:t>
            </a:r>
            <a:r>
              <a:rPr lang="zh-CN" sz="3600">
                <a:latin typeface="Calibri"/>
                <a:ea typeface="Calibri"/>
                <a:cs typeface="Calibri"/>
                <a:sym typeface="Calibri"/>
              </a:rPr>
              <a:t>对我的生活有什么意义（续）</a:t>
            </a:r>
          </a:p>
        </p:txBody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936170" y="1825625"/>
            <a:ext cx="7456799" cy="435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indent="0">
              <a:spcBef>
                <a:spcPts val="500"/>
              </a:spcBef>
              <a:buFont typeface="Calibri"/>
              <a:buChar char="†"/>
            </a:pPr>
            <a:r>
              <a:rPr lang="zh-CN" altLang="en-US" dirty="0"/>
              <a:t>拥抱</a:t>
            </a:r>
            <a:r>
              <a:rPr lang="zh-CN" dirty="0" smtClean="0"/>
              <a:t>试</a:t>
            </a:r>
            <a:r>
              <a:rPr lang="zh-CN" dirty="0"/>
              <a:t>炼</a:t>
            </a:r>
          </a:p>
          <a:p>
            <a:pPr marR="0" lvl="1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Calibri"/>
              <a:buChar char="‡"/>
            </a:pPr>
            <a:r>
              <a:rPr lang="zh-CN" dirty="0"/>
              <a:t>神啊，你有什么美意？</a:t>
            </a:r>
          </a:p>
          <a:p>
            <a:pPr marR="0" lvl="1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Calibri"/>
              <a:buChar char="‡"/>
            </a:pPr>
            <a:r>
              <a:rPr lang="zh-CN" dirty="0"/>
              <a:t>主啊，求你赐我忍耐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title"/>
          </p:nvPr>
        </p:nvSpPr>
        <p:spPr>
          <a:xfrm>
            <a:off x="628650" y="930441"/>
            <a:ext cx="7886700" cy="71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buClr>
                <a:srgbClr val="000000"/>
              </a:buClr>
              <a:buSzPct val="25000"/>
              <a:buFont typeface="Calibri"/>
              <a:buNone/>
            </a:pPr>
            <a:r>
              <a:rPr lang="zh-CN" sz="3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问题</a:t>
            </a:r>
            <a:r>
              <a:rPr lang="zh-CN" sz="3600">
                <a:latin typeface="Calibri"/>
                <a:ea typeface="Calibri"/>
                <a:cs typeface="Calibri"/>
                <a:sym typeface="Calibri"/>
              </a:rPr>
              <a:t>三</a:t>
            </a:r>
            <a:r>
              <a:rPr lang="zh-CN" sz="36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：</a:t>
            </a:r>
            <a:r>
              <a:rPr lang="zh-CN" sz="3600">
                <a:latin typeface="Calibri"/>
                <a:ea typeface="Calibri"/>
                <a:cs typeface="Calibri"/>
                <a:sym typeface="Calibri"/>
              </a:rPr>
              <a:t>对我的生活有什么意义？</a:t>
            </a:r>
          </a:p>
        </p:txBody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936170" y="1825625"/>
            <a:ext cx="7456799" cy="4351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indent="0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Calibri"/>
              <a:buChar char="†"/>
            </a:pPr>
            <a:r>
              <a:rPr lang="zh-CN"/>
              <a:t>远离试探 </a:t>
            </a:r>
          </a:p>
          <a:p>
            <a:pPr marR="0" lvl="1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Calibri"/>
              <a:buChar char="‡"/>
            </a:pPr>
            <a:r>
              <a:rPr lang="zh-CN"/>
              <a:t>祷告、分辨、警醒</a:t>
            </a:r>
          </a:p>
          <a:p>
            <a:pPr marR="0" lvl="1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Calibri"/>
              <a:buChar char="‡"/>
            </a:pPr>
            <a:r>
              <a:rPr lang="zh-CN"/>
              <a:t>我面临什么试探？</a:t>
            </a:r>
          </a:p>
          <a:p>
            <a:pPr marR="0" lvl="1" algn="l" rtl="0">
              <a:lnSpc>
                <a:spcPct val="150000"/>
              </a:lnSpc>
              <a:spcBef>
                <a:spcPts val="500"/>
              </a:spcBef>
              <a:buClr>
                <a:schemeClr val="dk1"/>
              </a:buClr>
              <a:buSzPct val="75000"/>
              <a:buFont typeface="Calibri"/>
              <a:buChar char="‡"/>
            </a:pPr>
            <a:r>
              <a:rPr lang="zh-CN"/>
              <a:t>如何远离这些试探？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285</Words>
  <Application>Microsoft Office PowerPoint</Application>
  <PresentationFormat>On-screen Show (4:3)</PresentationFormat>
  <Paragraphs>44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远离试探 拥抱试炼 (雅1:2-18)</vt:lpstr>
      <vt:lpstr>远离试探 拥抱试炼</vt:lpstr>
      <vt:lpstr>问题一：经文说了什么？</vt:lpstr>
      <vt:lpstr>问题一：经文说了什么？（续）</vt:lpstr>
      <vt:lpstr>问题二：经文什么意思？</vt:lpstr>
      <vt:lpstr>问题二：经文什么意思？（续）</vt:lpstr>
      <vt:lpstr>问题三：对我的生活有什么意义（续）</vt:lpstr>
      <vt:lpstr>问题三：对我的生活有什么意义？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远离试探 拥抱试炼 (雅1:2-18)</dc:title>
  <cp:lastModifiedBy>Wang, Jerry</cp:lastModifiedBy>
  <cp:revision>2</cp:revision>
  <dcterms:modified xsi:type="dcterms:W3CDTF">2015-03-17T22:02:54Z</dcterms:modified>
</cp:coreProperties>
</file>