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80" r:id="rId4"/>
    <p:sldId id="260" r:id="rId5"/>
    <p:sldId id="261" r:id="rId6"/>
    <p:sldId id="258" r:id="rId7"/>
    <p:sldId id="262" r:id="rId8"/>
    <p:sldId id="266" r:id="rId9"/>
    <p:sldId id="265" r:id="rId10"/>
    <p:sldId id="267" r:id="rId11"/>
    <p:sldId id="269" r:id="rId12"/>
    <p:sldId id="271" r:id="rId13"/>
    <p:sldId id="278" r:id="rId14"/>
    <p:sldId id="272" r:id="rId15"/>
    <p:sldId id="277" r:id="rId16"/>
    <p:sldId id="270" r:id="rId17"/>
    <p:sldId id="279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07"/>
  </p:normalViewPr>
  <p:slideViewPr>
    <p:cSldViewPr snapToGrid="0" snapToObjects="1">
      <p:cViewPr varScale="1">
        <p:scale>
          <a:sx n="79" d="100"/>
          <a:sy n="79" d="100"/>
        </p:scale>
        <p:origin x="-95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96" d="100"/>
          <a:sy n="96" d="100"/>
        </p:scale>
        <p:origin x="3688" y="-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5260F-95D4-0E41-AAEB-78F366200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05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6027E-0817-514A-9580-C8B972898860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CA94-07E2-7D44-89DE-B4E3FF298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1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7140C15-9430-BA45-8AAF-C0510A21BA6E}" type="slidenum">
              <a:rPr lang="en-CA" altLang="en-US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CA" alt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42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EAF2CED-5545-8643-93A3-B5FAFE038563}" type="slidenum">
              <a:rPr lang="en-CA" altLang="en-US">
                <a:latin typeface="Calibri" charset="0"/>
              </a:rPr>
              <a:pPr eaLnBrk="1" hangingPunct="1"/>
              <a:t>14</a:t>
            </a:fld>
            <a:endParaRPr lang="en-CA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30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0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8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6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9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0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9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4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2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6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BD281-CE0F-6245-9AA8-E8D664F88BA1}" type="datetimeFigureOut">
              <a:rPr lang="en-US" smtClean="0"/>
              <a:t>16-05-26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60E64-DF84-6244-A307-27C522DC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7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884" y="733926"/>
            <a:ext cx="4503821" cy="3621505"/>
          </a:xfrm>
        </p:spPr>
        <p:txBody>
          <a:bodyPr>
            <a:normAutofit/>
          </a:bodyPr>
          <a:lstStyle/>
          <a:p>
            <a:r>
              <a:rPr lang="zh-CN" altLang="en-US" sz="4800" b="1" dirty="0" smtClean="0"/>
              <a:t>马可</a:t>
            </a:r>
            <a:r>
              <a:rPr lang="zh-CN" altLang="en-US" sz="4800" b="1" dirty="0"/>
              <a:t>，</a:t>
            </a:r>
            <a:r>
              <a:rPr lang="zh-CN" altLang="en-US" sz="4800" b="1" dirty="0" smtClean="0"/>
              <a:t>曾经一度畏缩失败的年轻人，成为勇敢无畏的宣教士。为主殉道。</a:t>
            </a:r>
            <a:endParaRPr lang="en-US" altLang="zh-CN" sz="48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121443" y="1245934"/>
            <a:ext cx="5999745" cy="44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5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673" y="473409"/>
            <a:ext cx="9597189" cy="5795044"/>
          </a:xfrm>
        </p:spPr>
        <p:txBody>
          <a:bodyPr>
            <a:normAutofit fontScale="90000"/>
          </a:bodyPr>
          <a:lstStyle/>
          <a:p>
            <a:r>
              <a:rPr lang="zh-CN" altLang="en-US" sz="5400" b="1" dirty="0" smtClean="0"/>
              <a:t>保罗和巴拿巴长者们是：</a:t>
            </a:r>
            <a:r>
              <a:rPr lang="en-US" altLang="zh-CN" sz="5400" b="1" dirty="0" smtClean="0"/>
              <a:t/>
            </a:r>
            <a:br>
              <a:rPr lang="en-US" altLang="zh-CN" sz="5400" b="1" dirty="0" smtClean="0"/>
            </a:br>
            <a:r>
              <a:rPr lang="en-US" altLang="zh-CN" sz="5400" b="1" dirty="0" smtClean="0"/>
              <a:t/>
            </a:r>
            <a:br>
              <a:rPr lang="en-US" altLang="zh-CN" sz="5400" b="1" dirty="0" smtClean="0"/>
            </a:br>
            <a:r>
              <a:rPr lang="zh-CN" altLang="en-US" sz="5400" b="1" dirty="0" smtClean="0"/>
              <a:t>－敬虔的人</a:t>
            </a:r>
            <a:r>
              <a:rPr lang="en-US" altLang="zh-CN" sz="5400" b="1" dirty="0" smtClean="0"/>
              <a:t/>
            </a:r>
            <a:br>
              <a:rPr lang="en-US" altLang="zh-CN" sz="5400" b="1" dirty="0" smtClean="0"/>
            </a:br>
            <a:r>
              <a:rPr lang="zh-CN" altLang="en-US" sz="5400" b="1" dirty="0" smtClean="0"/>
              <a:t>－慷慨的人</a:t>
            </a:r>
            <a:r>
              <a:rPr lang="en-US" altLang="zh-CN" sz="5400" b="1" dirty="0" smtClean="0"/>
              <a:t/>
            </a:r>
            <a:br>
              <a:rPr lang="en-US" altLang="zh-CN" sz="5400" b="1" dirty="0" smtClean="0"/>
            </a:br>
            <a:r>
              <a:rPr lang="zh-CN" altLang="en-US" sz="5400" b="1" dirty="0" smtClean="0"/>
              <a:t>－慈爱的人</a:t>
            </a:r>
            <a:r>
              <a:rPr lang="en-US" altLang="zh-CN" sz="5400" b="1" dirty="0" smtClean="0"/>
              <a:t/>
            </a:r>
            <a:br>
              <a:rPr lang="en-US" altLang="zh-CN" sz="5400" b="1" dirty="0" smtClean="0"/>
            </a:br>
            <a:r>
              <a:rPr lang="zh-CN" altLang="en-US" sz="5400" b="1" dirty="0" smtClean="0"/>
              <a:t>－有恒心的人</a:t>
            </a:r>
            <a:r>
              <a:rPr lang="en-US" altLang="zh-CN" sz="5400" b="1" dirty="0" smtClean="0"/>
              <a:t/>
            </a:r>
            <a:br>
              <a:rPr lang="en-US" altLang="zh-CN" sz="5400" b="1" dirty="0" smtClean="0"/>
            </a:br>
            <a:r>
              <a:rPr lang="zh-CN" altLang="en-US" sz="5400" b="1" dirty="0" smtClean="0"/>
              <a:t>－扶持他人的人</a:t>
            </a:r>
            <a:r>
              <a:rPr lang="en-US" altLang="zh-CN" sz="5400" b="1" dirty="0" smtClean="0"/>
              <a:t/>
            </a:r>
            <a:br>
              <a:rPr lang="en-US" altLang="zh-CN" sz="5400" b="1" dirty="0" smtClean="0"/>
            </a:br>
            <a:r>
              <a:rPr lang="zh-CN" altLang="en-US" sz="5400" b="1" dirty="0" smtClean="0"/>
              <a:t>－献身于传道的人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463" y="1967847"/>
            <a:ext cx="3457099" cy="390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4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User\My Documents\My Pictures\2003-11 (Nov)\scan00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574" y="985385"/>
            <a:ext cx="5894124" cy="404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1"/>
          <p:cNvSpPr>
            <a:spLocks noChangeArrowheads="1"/>
          </p:cNvSpPr>
          <p:nvPr/>
        </p:nvSpPr>
        <p:spPr bwMode="auto">
          <a:xfrm>
            <a:off x="749231" y="290771"/>
            <a:ext cx="4988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b="1" dirty="0" smtClean="0">
                <a:latin typeface="Arial" charset="0"/>
                <a:ea typeface="宋体" charset="-122"/>
              </a:rPr>
              <a:t>Chin </a:t>
            </a:r>
            <a:r>
              <a:rPr lang="zh-CN" altLang="en-US" b="1" dirty="0" smtClean="0">
                <a:latin typeface="Arial" charset="0"/>
                <a:ea typeface="宋体" charset="-122"/>
              </a:rPr>
              <a:t>和 </a:t>
            </a:r>
            <a:r>
              <a:rPr lang="en-US" altLang="zh-CN" b="1" dirty="0" err="1" smtClean="0">
                <a:latin typeface="Arial" charset="0"/>
                <a:ea typeface="宋体" charset="-122"/>
              </a:rPr>
              <a:t>Jeungmin</a:t>
            </a:r>
            <a:r>
              <a:rPr lang="zh-CN" altLang="en-US" b="1" dirty="0" smtClean="0">
                <a:latin typeface="Arial" charset="0"/>
                <a:ea typeface="宋体" charset="-122"/>
              </a:rPr>
              <a:t>，</a:t>
            </a:r>
            <a:r>
              <a:rPr lang="en-US" altLang="zh-CN" b="1" dirty="0">
                <a:latin typeface="Arial" charset="0"/>
                <a:ea typeface="宋体" charset="-122"/>
              </a:rPr>
              <a:t>1994</a:t>
            </a:r>
            <a:endParaRPr lang="en-CA" altLang="en-US" b="1" dirty="0">
              <a:latin typeface="Arial" charset="0"/>
              <a:ea typeface="宋体" charset="-12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0631" y="5431236"/>
            <a:ext cx="11834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 smtClean="0">
                <a:latin typeface="Arial" charset="0"/>
                <a:ea typeface="宋体" charset="-122"/>
              </a:rPr>
              <a:t>韩国－美国－加拿大－美国－蒙古－中国－非洲－韩国</a:t>
            </a:r>
            <a:endParaRPr lang="en-CA" altLang="en-US" b="1" dirty="0">
              <a:latin typeface="Arial" charset="0"/>
              <a:ea typeface="宋体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881" y="1542741"/>
            <a:ext cx="4237845" cy="283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24207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Arial" charset="0"/>
                <a:ea typeface="宋体" charset="-122"/>
              </a:rPr>
              <a:t>从</a:t>
            </a:r>
            <a:r>
              <a:rPr lang="en-US" altLang="zh-CN" b="1" dirty="0" smtClean="0">
                <a:latin typeface="Arial" charset="0"/>
                <a:ea typeface="宋体" charset="-122"/>
              </a:rPr>
              <a:t>Chin </a:t>
            </a:r>
            <a:r>
              <a:rPr lang="zh-CN" altLang="en-US" b="1" dirty="0">
                <a:latin typeface="Arial" charset="0"/>
                <a:ea typeface="宋体" charset="-122"/>
              </a:rPr>
              <a:t>和 </a:t>
            </a:r>
            <a:r>
              <a:rPr lang="en-US" altLang="zh-CN" b="1" dirty="0" err="1" smtClean="0">
                <a:latin typeface="Arial" charset="0"/>
                <a:ea typeface="宋体" charset="-122"/>
              </a:rPr>
              <a:t>Jeungmin</a:t>
            </a:r>
            <a:r>
              <a:rPr lang="zh-CN" altLang="en-US" b="1" dirty="0" smtClean="0">
                <a:latin typeface="Arial" charset="0"/>
                <a:ea typeface="宋体" charset="-122"/>
              </a:rPr>
              <a:t> 身上学到</a:t>
            </a:r>
            <a:endParaRPr lang="en-US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7410" y="1606467"/>
            <a:ext cx="6597316" cy="4427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charset="2"/>
              <a:buChar char="v"/>
            </a:pPr>
            <a:r>
              <a:rPr lang="zh-CN" altLang="en-US" b="1" dirty="0">
                <a:latin typeface="Arial" charset="0"/>
                <a:ea typeface="宋体" charset="-122"/>
              </a:rPr>
              <a:t> </a:t>
            </a:r>
            <a:r>
              <a:rPr lang="zh-CN" altLang="en-US" sz="3600" b="1" dirty="0" smtClean="0">
                <a:latin typeface="Arial" charset="0"/>
                <a:ea typeface="宋体" charset="-122"/>
              </a:rPr>
              <a:t>付出时间帮助人，于人交通</a:t>
            </a:r>
            <a:endParaRPr lang="en-US" altLang="zh-CN" sz="3600" b="1" dirty="0" smtClean="0">
              <a:latin typeface="Arial" charset="0"/>
              <a:ea typeface="宋体" charset="-122"/>
            </a:endParaRPr>
          </a:p>
          <a:p>
            <a:pPr marL="571500" indent="-571500">
              <a:buFont typeface="Wingdings" charset="2"/>
              <a:buChar char="v"/>
            </a:pPr>
            <a:r>
              <a:rPr lang="zh-CN" altLang="en-US" sz="3600" b="1" dirty="0">
                <a:latin typeface="Arial" charset="0"/>
                <a:ea typeface="宋体" charset="-122"/>
              </a:rPr>
              <a:t> </a:t>
            </a:r>
            <a:r>
              <a:rPr lang="zh-CN" altLang="en-US" sz="3600" b="1" dirty="0" smtClean="0">
                <a:latin typeface="Arial" charset="0"/>
                <a:ea typeface="宋体" charset="-122"/>
              </a:rPr>
              <a:t>温和，忍耐</a:t>
            </a:r>
            <a:endParaRPr lang="en-US" altLang="zh-CN" sz="3600" b="1" dirty="0" smtClean="0">
              <a:latin typeface="Arial" charset="0"/>
              <a:ea typeface="宋体" charset="-122"/>
            </a:endParaRPr>
          </a:p>
          <a:p>
            <a:pPr marL="571500" indent="-571500">
              <a:buFont typeface="Wingdings" charset="2"/>
              <a:buChar char="v"/>
            </a:pPr>
            <a:r>
              <a:rPr lang="zh-CN" altLang="en-US" sz="3600" b="1" dirty="0">
                <a:latin typeface="Arial" charset="0"/>
                <a:ea typeface="宋体" charset="-122"/>
              </a:rPr>
              <a:t> </a:t>
            </a:r>
            <a:r>
              <a:rPr lang="zh-CN" altLang="en-US" sz="3600" b="1" dirty="0" smtClean="0">
                <a:latin typeface="Arial" charset="0"/>
                <a:ea typeface="宋体" charset="-122"/>
              </a:rPr>
              <a:t>圣经很熟</a:t>
            </a:r>
            <a:endParaRPr lang="en-US" altLang="zh-CN" sz="3600" b="1" dirty="0" smtClean="0">
              <a:latin typeface="Arial" charset="0"/>
              <a:ea typeface="宋体" charset="-122"/>
            </a:endParaRPr>
          </a:p>
          <a:p>
            <a:pPr marL="571500" indent="-571500">
              <a:buFont typeface="Wingdings" charset="2"/>
              <a:buChar char="v"/>
            </a:pPr>
            <a:r>
              <a:rPr lang="zh-CN" altLang="en-US" sz="3600" b="1" dirty="0">
                <a:latin typeface="Arial" charset="0"/>
                <a:ea typeface="宋体" charset="-122"/>
              </a:rPr>
              <a:t> </a:t>
            </a:r>
            <a:r>
              <a:rPr lang="zh-CN" altLang="en-US" sz="3600" b="1" dirty="0" smtClean="0">
                <a:latin typeface="Arial" charset="0"/>
                <a:ea typeface="宋体" charset="-122"/>
              </a:rPr>
              <a:t>不抱怨</a:t>
            </a:r>
            <a:endParaRPr lang="en-US" altLang="zh-CN" sz="3600" b="1" dirty="0" smtClean="0">
              <a:latin typeface="Arial" charset="0"/>
              <a:ea typeface="宋体" charset="-122"/>
            </a:endParaRPr>
          </a:p>
          <a:p>
            <a:pPr marL="571500" indent="-571500">
              <a:buFont typeface="Wingdings" charset="2"/>
              <a:buChar char="v"/>
            </a:pPr>
            <a:r>
              <a:rPr lang="zh-CN" altLang="en-US" sz="3600" b="1" dirty="0">
                <a:latin typeface="Arial" charset="0"/>
                <a:ea typeface="宋体" charset="-122"/>
              </a:rPr>
              <a:t> </a:t>
            </a:r>
            <a:r>
              <a:rPr lang="zh-CN" altLang="en-US" sz="3600" b="1" dirty="0" smtClean="0">
                <a:latin typeface="Arial" charset="0"/>
                <a:ea typeface="宋体" charset="-122"/>
              </a:rPr>
              <a:t>鼓励人，造就人</a:t>
            </a:r>
            <a:endParaRPr lang="en-US" altLang="zh-CN" sz="3600" b="1" dirty="0" smtClean="0">
              <a:latin typeface="Arial" charset="0"/>
              <a:ea typeface="宋体" charset="-122"/>
            </a:endParaRPr>
          </a:p>
          <a:p>
            <a:pPr marL="571500" indent="-571500">
              <a:buFont typeface="Wingdings" charset="2"/>
              <a:buChar char="v"/>
            </a:pPr>
            <a:r>
              <a:rPr lang="zh-CN" altLang="en-US" sz="3600" b="1" dirty="0">
                <a:latin typeface="Arial" charset="0"/>
                <a:ea typeface="宋体" charset="-122"/>
              </a:rPr>
              <a:t> </a:t>
            </a:r>
            <a:r>
              <a:rPr lang="zh-CN" altLang="en-US" sz="3600" b="1" dirty="0" smtClean="0">
                <a:latin typeface="Arial" charset="0"/>
                <a:ea typeface="宋体" charset="-122"/>
              </a:rPr>
              <a:t>是好人，是成熟的属灵长辈</a:t>
            </a:r>
            <a:endParaRPr lang="en-US" altLang="zh-CN" sz="3600" b="1" dirty="0" smtClean="0">
              <a:latin typeface="Arial" charset="0"/>
              <a:ea typeface="宋体" charset="-122"/>
            </a:endParaRP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727" y="1672389"/>
            <a:ext cx="4812632" cy="3609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80095" y="5348288"/>
            <a:ext cx="204347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2016</a:t>
            </a:r>
            <a:r>
              <a:rPr lang="zh-CN" altLang="en-US" sz="2400" b="1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年</a:t>
            </a:r>
            <a:r>
              <a:rPr lang="en-US" altLang="zh-CN" sz="2400" b="1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  <a:r>
              <a:rPr lang="zh-CN" altLang="en-US" sz="2400" b="1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月</a:t>
            </a:r>
            <a:endParaRPr lang="en-US" altLang="zh-CN" sz="2400" b="1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68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537605" y="267095"/>
            <a:ext cx="10805219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b="1" dirty="0" smtClean="0">
                <a:solidFill>
                  <a:schemeClr val="bg1"/>
                </a:solidFill>
                <a:latin typeface="Arial" charset="0"/>
                <a:ea typeface="宋体" charset="-122"/>
              </a:rPr>
              <a:t>每个人都需要生命的导师和属灵同伴</a:t>
            </a:r>
            <a:endParaRPr lang="en-CA" altLang="en-US" sz="3600" b="1" dirty="0">
              <a:solidFill>
                <a:schemeClr val="bg1"/>
              </a:solidFill>
              <a:latin typeface="Arial" charset="0"/>
              <a:ea typeface="宋体" charset="-122"/>
            </a:endParaRPr>
          </a:p>
        </p:txBody>
      </p:sp>
      <p:pic>
        <p:nvPicPr>
          <p:cNvPr id="4" name="Picture 2" descr="C:\D\Hude\PICTURE\Dec 2013 Christmas Day\IMG_87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011" y="1028698"/>
            <a:ext cx="4099813" cy="273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\Hude\PICTURE\Dec 2014 Christmas\IMG_215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011" y="3876922"/>
            <a:ext cx="4027247" cy="268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7605" y="1028698"/>
            <a:ext cx="6561027" cy="5533055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charset="2"/>
              <a:buChar char="v"/>
            </a:pPr>
            <a:r>
              <a:rPr lang="zh-CN" altLang="en-US" sz="4000" b="1" dirty="0" smtClean="0">
                <a:latin typeface="Arial" charset="0"/>
                <a:ea typeface="宋体" charset="-122"/>
              </a:rPr>
              <a:t>自己没有的，给不了别人</a:t>
            </a:r>
            <a:endParaRPr lang="en-US" altLang="zh-CN" sz="4000" b="1" dirty="0" smtClean="0">
              <a:latin typeface="Arial" charset="0"/>
              <a:ea typeface="宋体" charset="-122"/>
            </a:endParaRPr>
          </a:p>
          <a:p>
            <a:pPr marL="571500" indent="-571500">
              <a:buFont typeface="Wingdings" charset="2"/>
              <a:buChar char="v"/>
            </a:pPr>
            <a:r>
              <a:rPr lang="zh-CN" altLang="en-US" sz="4000" b="1" dirty="0" smtClean="0">
                <a:latin typeface="Arial" charset="0"/>
                <a:ea typeface="宋体" charset="-122"/>
              </a:rPr>
              <a:t>看别人比我强</a:t>
            </a:r>
            <a:r>
              <a:rPr lang="zh-CN" altLang="en-US" sz="4000" b="1" smtClean="0">
                <a:latin typeface="Arial" charset="0"/>
                <a:ea typeface="宋体" charset="-122"/>
              </a:rPr>
              <a:t>，看优点</a:t>
            </a:r>
            <a:endParaRPr lang="en-US" altLang="zh-CN" sz="4000" b="1" dirty="0" smtClean="0">
              <a:latin typeface="Arial" charset="0"/>
              <a:ea typeface="宋体" charset="-122"/>
            </a:endParaRPr>
          </a:p>
          <a:p>
            <a:pPr marL="571500" indent="-571500">
              <a:buFont typeface="Wingdings" charset="2"/>
              <a:buChar char="v"/>
            </a:pPr>
            <a:r>
              <a:rPr lang="zh-CN" altLang="en-US" sz="4000" b="1" dirty="0" smtClean="0">
                <a:latin typeface="Arial" charset="0"/>
                <a:ea typeface="宋体" charset="-122"/>
              </a:rPr>
              <a:t>花时间见面，交谈</a:t>
            </a:r>
            <a:endParaRPr lang="en-US" altLang="zh-CN" sz="4000" b="1" dirty="0" smtClean="0">
              <a:latin typeface="Arial" charset="0"/>
              <a:ea typeface="宋体" charset="-122"/>
            </a:endParaRPr>
          </a:p>
          <a:p>
            <a:pPr marL="571500" indent="-571500">
              <a:buFont typeface="Wingdings" charset="2"/>
              <a:buChar char="v"/>
            </a:pPr>
            <a:r>
              <a:rPr lang="zh-CN" altLang="en-US" sz="4000" b="1" dirty="0" smtClean="0">
                <a:latin typeface="Arial" charset="0"/>
                <a:ea typeface="宋体" charset="-122"/>
              </a:rPr>
              <a:t>做具体事情</a:t>
            </a:r>
            <a:endParaRPr lang="en-US" altLang="zh-CN" sz="4000" b="1" dirty="0" smtClean="0">
              <a:latin typeface="Arial" charset="0"/>
              <a:ea typeface="宋体" charset="-122"/>
            </a:endParaRPr>
          </a:p>
          <a:p>
            <a:pPr marL="571500" indent="-571500">
              <a:buFont typeface="Wingdings" charset="2"/>
              <a:buChar char="v"/>
            </a:pPr>
            <a:r>
              <a:rPr lang="zh-CN" altLang="en-US" sz="4000" b="1" dirty="0" smtClean="0">
                <a:latin typeface="Arial" charset="0"/>
                <a:ea typeface="宋体" charset="-122"/>
              </a:rPr>
              <a:t>忍耐，控制情绪</a:t>
            </a:r>
            <a:endParaRPr lang="en-US" altLang="zh-CN" sz="4000" b="1" dirty="0" smtClean="0">
              <a:latin typeface="Arial" charset="0"/>
              <a:ea typeface="宋体" charset="-122"/>
            </a:endParaRPr>
          </a:p>
          <a:p>
            <a:pPr marL="571500" indent="-571500">
              <a:buFont typeface="Wingdings" charset="2"/>
              <a:buChar char="v"/>
            </a:pPr>
            <a:r>
              <a:rPr lang="zh-CN" altLang="en-US" sz="4000" b="1" dirty="0" smtClean="0">
                <a:latin typeface="Arial" charset="0"/>
                <a:ea typeface="宋体" charset="-122"/>
              </a:rPr>
              <a:t>多鼓励</a:t>
            </a:r>
            <a:r>
              <a:rPr lang="zh-CN" altLang="en-US" sz="4000" b="1" dirty="0">
                <a:latin typeface="Arial" charset="0"/>
                <a:ea typeface="宋体" charset="-122"/>
              </a:rPr>
              <a:t>，</a:t>
            </a:r>
            <a:r>
              <a:rPr lang="zh-CN" altLang="en-US" sz="4000" b="1" dirty="0" smtClean="0">
                <a:latin typeface="Arial" charset="0"/>
                <a:ea typeface="宋体" charset="-122"/>
              </a:rPr>
              <a:t>多思考</a:t>
            </a:r>
            <a:endParaRPr lang="en-US" altLang="zh-CN" sz="4000" b="1" dirty="0" smtClean="0">
              <a:latin typeface="Arial" charset="0"/>
              <a:ea typeface="宋体" charset="-122"/>
            </a:endParaRPr>
          </a:p>
          <a:p>
            <a:pPr marL="571500" indent="-571500">
              <a:buFont typeface="Wingdings" charset="2"/>
              <a:buChar char="v"/>
            </a:pPr>
            <a:r>
              <a:rPr lang="zh-CN" altLang="en-US" sz="4000" b="1" dirty="0" smtClean="0">
                <a:latin typeface="Arial" charset="0"/>
                <a:ea typeface="宋体" charset="-122"/>
              </a:rPr>
              <a:t>把功绩归给神</a:t>
            </a:r>
            <a:endParaRPr lang="en-US" altLang="zh-CN" sz="4000" b="1" dirty="0" smtClean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0704652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568" y="2321015"/>
            <a:ext cx="6420850" cy="45369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8568" y="1179095"/>
            <a:ext cx="6420851" cy="135421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002060"/>
                </a:solidFill>
                <a:latin typeface="Times-Roman" charset="0"/>
              </a:rPr>
              <a:t>敬 </a:t>
            </a:r>
            <a:r>
              <a:rPr lang="zh-CN" altLang="en-US" sz="3200" b="1" dirty="0">
                <a:solidFill>
                  <a:srgbClr val="002060"/>
                </a:solidFill>
                <a:latin typeface="Times-Roman" charset="0"/>
              </a:rPr>
              <a:t>畏 耶 和 华 是 知 识 的 开 端 。 </a:t>
            </a:r>
            <a:endParaRPr lang="en-US" altLang="zh-CN" sz="3200" b="1" dirty="0" smtClean="0">
              <a:solidFill>
                <a:srgbClr val="002060"/>
              </a:solidFill>
              <a:latin typeface="Times-Roman" charset="0"/>
            </a:endParaRPr>
          </a:p>
          <a:p>
            <a:pPr algn="ctr"/>
            <a:r>
              <a:rPr lang="zh-CN" altLang="en-US" sz="3200" b="1" dirty="0" smtClean="0">
                <a:solidFill>
                  <a:srgbClr val="002060"/>
                </a:solidFill>
                <a:latin typeface="Times-Roman" charset="0"/>
              </a:rPr>
              <a:t>愚 </a:t>
            </a:r>
            <a:r>
              <a:rPr lang="zh-CN" altLang="en-US" sz="3200" b="1" dirty="0">
                <a:solidFill>
                  <a:srgbClr val="002060"/>
                </a:solidFill>
                <a:latin typeface="Times-Roman" charset="0"/>
              </a:rPr>
              <a:t>妄 人 藐 视 智 慧 和 训 诲 </a:t>
            </a:r>
            <a:r>
              <a:rPr lang="zh-CN" altLang="en-US" sz="3200" b="1" dirty="0" smtClean="0">
                <a:solidFill>
                  <a:srgbClr val="002060"/>
                </a:solidFill>
                <a:latin typeface="Times-Roman" charset="0"/>
              </a:rPr>
              <a:t>。</a:t>
            </a:r>
            <a:endParaRPr lang="en-US" altLang="zh-CN" sz="3200" b="1" dirty="0" smtClean="0">
              <a:solidFill>
                <a:srgbClr val="002060"/>
              </a:solidFill>
              <a:latin typeface="Times-Roman" charset="0"/>
            </a:endParaRPr>
          </a:p>
          <a:p>
            <a:pPr algn="ctr"/>
            <a:r>
              <a:rPr lang="zh-CN" altLang="en-US" sz="1600" b="1" dirty="0" smtClean="0">
                <a:solidFill>
                  <a:srgbClr val="002060"/>
                </a:solidFill>
                <a:latin typeface="Times-Roman" charset="0"/>
              </a:rPr>
              <a:t>（</a:t>
            </a:r>
            <a:r>
              <a:rPr lang="en-US" sz="1600" b="1" dirty="0" smtClean="0">
                <a:solidFill>
                  <a:srgbClr val="002060"/>
                </a:solidFill>
              </a:rPr>
              <a:t>箴 言</a:t>
            </a:r>
            <a:r>
              <a:rPr lang="en-US" altLang="zh-CN" sz="1600" b="1" dirty="0" smtClean="0">
                <a:solidFill>
                  <a:srgbClr val="002060"/>
                </a:solidFill>
              </a:rPr>
              <a:t>1:7</a:t>
            </a:r>
            <a:r>
              <a:rPr lang="zh-CN" altLang="en-US" sz="1600" b="1" dirty="0" smtClean="0">
                <a:solidFill>
                  <a:srgbClr val="002060"/>
                </a:solidFill>
              </a:rPr>
              <a:t>）</a:t>
            </a:r>
            <a:endParaRPr lang="zh-CN" altLang="en-US" sz="1600" b="1" dirty="0">
              <a:solidFill>
                <a:srgbClr val="002060"/>
              </a:solidFill>
              <a:latin typeface="Times-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5481" y="1179095"/>
            <a:ext cx="295465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 smtClean="0">
                <a:latin typeface="Arial" charset="0"/>
                <a:ea typeface="宋体" charset="-122"/>
              </a:rPr>
              <a:t>要读圣经</a:t>
            </a:r>
            <a:endParaRPr lang="en-US" altLang="zh-CN" sz="5400" b="1" dirty="0" smtClean="0">
              <a:latin typeface="Arial" charset="0"/>
              <a:ea typeface="宋体" charset="-122"/>
            </a:endParaRPr>
          </a:p>
          <a:p>
            <a:r>
              <a:rPr lang="zh-CN" altLang="en-US" sz="5400" b="1" dirty="0" smtClean="0">
                <a:latin typeface="Arial" charset="0"/>
                <a:ea typeface="宋体" charset="-122"/>
              </a:rPr>
              <a:t>要祷告</a:t>
            </a:r>
            <a:endParaRPr lang="en-US" altLang="zh-CN" sz="5400" b="1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666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15" y="0"/>
            <a:ext cx="1027897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6515" y="498474"/>
            <a:ext cx="10278970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chemeClr val="bg1"/>
                </a:solidFill>
              </a:rPr>
              <a:t>巴拿巴</a:t>
            </a:r>
            <a:r>
              <a:rPr lang="zh-CN" altLang="en-US" sz="5400" b="1" dirty="0">
                <a:solidFill>
                  <a:schemeClr val="bg1"/>
                </a:solidFill>
              </a:rPr>
              <a:t>一样的</a:t>
            </a:r>
            <a:r>
              <a:rPr lang="zh-CN" altLang="en-US" sz="5400" b="1" dirty="0" smtClean="0">
                <a:solidFill>
                  <a:schemeClr val="bg1"/>
                </a:solidFill>
              </a:rPr>
              <a:t>好人，在弟兄组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2500" y="84889"/>
            <a:ext cx="10075070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bg1"/>
                </a:solidFill>
              </a:rPr>
              <a:t>巴拿巴</a:t>
            </a:r>
            <a:r>
              <a:rPr lang="zh-CN" altLang="en-US" sz="4800" b="1" dirty="0">
                <a:solidFill>
                  <a:schemeClr val="bg1"/>
                </a:solidFill>
              </a:rPr>
              <a:t>一样的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好人，在小组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98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\Hude\PICTURE\Aug 22 2015 Hongqi meeting\Aug 22 2015 Group Ph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1" y="12699"/>
            <a:ext cx="10075070" cy="671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551" y="241299"/>
            <a:ext cx="10075070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bg1"/>
                </a:solidFill>
              </a:rPr>
              <a:t>巴拿巴</a:t>
            </a:r>
            <a:r>
              <a:rPr lang="zh-CN" altLang="en-US" sz="4800" b="1" dirty="0">
                <a:solidFill>
                  <a:schemeClr val="bg1"/>
                </a:solidFill>
              </a:rPr>
              <a:t>一样的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好人，在教会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4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4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4"/>
            <a:ext cx="10634663" cy="6348497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使徒行传</a:t>
            </a:r>
            <a:r>
              <a:rPr lang="en-US" altLang="zh-CN" sz="4000" dirty="0" smtClean="0"/>
              <a:t>15:35</a:t>
            </a:r>
            <a:r>
              <a:rPr lang="zh-CN" altLang="en-US" sz="4000" dirty="0" smtClean="0"/>
              <a:t>－</a:t>
            </a:r>
            <a:r>
              <a:rPr lang="en-US" altLang="zh-CN" sz="4000" dirty="0" smtClean="0"/>
              <a:t>41</a:t>
            </a:r>
            <a:br>
              <a:rPr lang="en-US" altLang="zh-CN" sz="4000" dirty="0" smtClean="0"/>
            </a:b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zh-CN" altLang="en-US" sz="4000" b="1" dirty="0" smtClean="0"/>
              <a:t>但保罗和巴拿巴，仍住在安提阿，和许多别人一同教训人，传主的道。</a:t>
            </a:r>
            <a:r>
              <a:rPr lang="en-US" altLang="zh-CN" sz="4000" b="1" dirty="0" smtClean="0"/>
              <a:t>	</a:t>
            </a:r>
            <a:r>
              <a:rPr lang="zh-CN" altLang="en-US" sz="4000" b="1" dirty="0" smtClean="0"/>
              <a:t>过了些日子，保罗对巴拿巴说，我们可以回到从前宣传主道的各城，看望弟兄们景况如何。</a:t>
            </a:r>
            <a:r>
              <a:rPr lang="zh-CN" altLang="en-US" sz="4000" b="1" dirty="0"/>
              <a:t>	</a:t>
            </a:r>
            <a:r>
              <a:rPr lang="zh-CN" altLang="en-US" sz="4000" b="1" dirty="0" smtClean="0"/>
              <a:t>巴拿巴有意，要带称呼马可的约翰同去。但保罗，因为马可从前在旁非利亚离开他们，不和他们同去作工，就以为不可带他去。于是二人起了争论，甚至彼此分开。巴拿巴带着马可，坐船往居比路去。</a:t>
            </a:r>
            <a:r>
              <a:rPr lang="zh-CN" altLang="en-US" sz="4000" b="1" dirty="0"/>
              <a:t>	</a:t>
            </a:r>
            <a:r>
              <a:rPr lang="zh-CN" altLang="en-US" sz="4000" b="1" dirty="0" smtClean="0"/>
              <a:t>保罗拣选了西拉，也出去，蒙弟兄们把他交于主的恩中。他就走遍叙利亚，基利家，坚固众教会。</a:t>
            </a:r>
            <a:r>
              <a:rPr lang="zh-CN" altLang="en-US" sz="4000" b="1" dirty="0"/>
              <a:t>	</a:t>
            </a:r>
            <a:br>
              <a:rPr lang="zh-CN" altLang="en-US" sz="4000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78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03" y="1762626"/>
            <a:ext cx="6667500" cy="4800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4428" y="385945"/>
            <a:ext cx="10458449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于是</a:t>
            </a:r>
            <a:r>
              <a:rPr lang="zh-CN" altLang="en-US" sz="3600" dirty="0" smtClean="0">
                <a:solidFill>
                  <a:schemeClr val="bg1"/>
                </a:solidFill>
                <a:latin typeface="Times-Roman" charset="0"/>
              </a:rPr>
              <a:t>保罗，巴拿巴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二人起了争论，甚至彼此分开。</a:t>
            </a:r>
            <a:endParaRPr lang="en-US" altLang="zh-CN" sz="36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3600" b="1" dirty="0" smtClean="0">
                <a:solidFill>
                  <a:schemeClr val="bg1"/>
                </a:solidFill>
              </a:rPr>
              <a:t>巴拿巴带着马可，坐船往居比路去。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2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00944" y="1012888"/>
            <a:ext cx="73719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/>
              <a:t>这巴拿巴原是个好人，被圣灵充满，大有信心。于是有许多人归服了主。</a:t>
            </a:r>
            <a:endParaRPr lang="en-US" altLang="zh-CN" sz="3200" b="1" dirty="0"/>
          </a:p>
          <a:p>
            <a:r>
              <a:rPr lang="zh-CN" altLang="en-US" sz="3200" b="1" dirty="0"/>
              <a:t>（徒</a:t>
            </a:r>
            <a:r>
              <a:rPr lang="en-US" altLang="zh-CN" sz="3200" b="1" dirty="0"/>
              <a:t>11:24</a:t>
            </a:r>
            <a:r>
              <a:rPr lang="zh-CN" altLang="en-US" sz="3200" b="1" dirty="0"/>
              <a:t>）</a:t>
            </a:r>
            <a:endParaRPr lang="en-US" sz="3200" dirty="0"/>
          </a:p>
          <a:p>
            <a:endParaRPr lang="en-CA" altLang="zh-CN" sz="3200" b="1" dirty="0" smtClean="0"/>
          </a:p>
          <a:p>
            <a:r>
              <a:rPr lang="zh-CN" altLang="en-US" sz="3200" b="1" dirty="0" smtClean="0"/>
              <a:t>有一个利未人，生在居比路，名叫约瑟，使徒称他为巴拿巴。他有田地，也卖了，把价银拿来，放在使徒脚前。</a:t>
            </a:r>
            <a:endParaRPr lang="en-US" altLang="zh-CN" sz="3200" b="1" dirty="0" smtClean="0"/>
          </a:p>
          <a:p>
            <a:r>
              <a:rPr lang="zh-CN" altLang="en-US" sz="3200" b="1" dirty="0" smtClean="0"/>
              <a:t>（徒</a:t>
            </a:r>
            <a:r>
              <a:rPr lang="en-US" altLang="zh-CN" sz="3200" b="1" dirty="0" smtClean="0"/>
              <a:t>4:36</a:t>
            </a:r>
            <a:r>
              <a:rPr lang="zh-CN" altLang="en-US" sz="3200" b="1" dirty="0"/>
              <a:t>－</a:t>
            </a:r>
            <a:r>
              <a:rPr lang="en-US" altLang="zh-CN" sz="3200" b="1" dirty="0" smtClean="0"/>
              <a:t>37</a:t>
            </a:r>
            <a:r>
              <a:rPr lang="zh-CN" altLang="en-US" sz="3200" b="1" dirty="0" smtClean="0"/>
              <a:t>）</a:t>
            </a:r>
            <a:endParaRPr lang="en-US" altLang="zh-CN" sz="3200" b="1" dirty="0" smtClean="0"/>
          </a:p>
          <a:p>
            <a:r>
              <a:rPr lang="zh-CN" altLang="en-US" sz="3200" dirty="0"/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823096" y="305002"/>
            <a:ext cx="33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/>
              <a:t>巴拿巴：好人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58" y="1130967"/>
            <a:ext cx="3402873" cy="440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5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21" y="1048053"/>
            <a:ext cx="7355306" cy="1993064"/>
          </a:xfrm>
        </p:spPr>
        <p:txBody>
          <a:bodyPr>
            <a:normAutofit/>
          </a:bodyPr>
          <a:lstStyle/>
          <a:p>
            <a:r>
              <a:rPr lang="zh-CN" altLang="en-US" sz="4000" b="1" dirty="0" smtClean="0"/>
              <a:t>在弟兄中作首领</a:t>
            </a:r>
            <a:r>
              <a:rPr lang="en-US" altLang="zh-CN" sz="4000" b="1" dirty="0" smtClean="0"/>
              <a:t/>
            </a:r>
            <a:br>
              <a:rPr lang="en-US" altLang="zh-CN" sz="4000" b="1" dirty="0" smtClean="0"/>
            </a:br>
            <a:r>
              <a:rPr lang="zh-CN" altLang="en-US" sz="4000" b="1" dirty="0" smtClean="0"/>
              <a:t>为主耶稣基督的名，不顾性命</a:t>
            </a:r>
            <a:r>
              <a:rPr lang="en-US" altLang="zh-CN" sz="4000" b="1" dirty="0" smtClean="0"/>
              <a:t/>
            </a:r>
            <a:br>
              <a:rPr lang="en-US" altLang="zh-CN" sz="4000" b="1" dirty="0" smtClean="0"/>
            </a:br>
            <a:r>
              <a:rPr lang="zh-CN" altLang="en-US" sz="4000" b="1" dirty="0" smtClean="0"/>
              <a:t>行神迹奇事</a:t>
            </a:r>
            <a:r>
              <a:rPr lang="en-US" altLang="zh-CN" sz="4000" dirty="0" smtClean="0"/>
              <a:t> </a:t>
            </a:r>
            <a:r>
              <a:rPr lang="zh-CN" altLang="en-US" sz="4000" dirty="0" smtClean="0"/>
              <a:t>	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852" y="2235001"/>
            <a:ext cx="5734396" cy="42620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3821" y="340167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/>
              <a:t>巴拿巴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158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37552" y="1008862"/>
            <a:ext cx="546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巴拿巴与保罗关系亲密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102699" y="2099557"/>
            <a:ext cx="7531838" cy="3970318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4400" dirty="0" smtClean="0">
                <a:solidFill>
                  <a:prstClr val="black"/>
                </a:solidFill>
                <a:latin typeface="Times-Roman" charset="0"/>
              </a:rPr>
              <a:t>接待</a:t>
            </a:r>
            <a:r>
              <a:rPr lang="zh-CN" altLang="en-US" sz="4400" dirty="0">
                <a:solidFill>
                  <a:prstClr val="black"/>
                </a:solidFill>
                <a:latin typeface="Times-Roman" charset="0"/>
              </a:rPr>
              <a:t>保罗并引见给使徒们</a:t>
            </a:r>
            <a:r>
              <a:rPr lang="zh-CN" altLang="en-US" sz="3200" dirty="0">
                <a:solidFill>
                  <a:prstClr val="black"/>
                </a:solidFill>
                <a:latin typeface="Times-Roman" charset="0"/>
              </a:rPr>
              <a:t>（</a:t>
            </a:r>
            <a:r>
              <a:rPr lang="zh-CN" altLang="en-US" sz="3200" dirty="0" smtClean="0">
                <a:solidFill>
                  <a:prstClr val="black"/>
                </a:solidFill>
                <a:latin typeface="Times-Roman" charset="0"/>
              </a:rPr>
              <a:t>徒</a:t>
            </a:r>
            <a:r>
              <a:rPr lang="en-US" altLang="zh-CN" sz="3200" dirty="0" smtClean="0">
                <a:solidFill>
                  <a:prstClr val="black"/>
                </a:solidFill>
                <a:latin typeface="Times-Roman" charset="0"/>
              </a:rPr>
              <a:t>9</a:t>
            </a:r>
            <a:r>
              <a:rPr lang="zh-CN" altLang="en-US" sz="3200" dirty="0" smtClean="0">
                <a:solidFill>
                  <a:prstClr val="black"/>
                </a:solidFill>
                <a:latin typeface="Times-Roman" charset="0"/>
              </a:rPr>
              <a:t>：</a:t>
            </a:r>
            <a:r>
              <a:rPr lang="en-US" altLang="zh-CN" sz="3200" dirty="0" smtClean="0">
                <a:solidFill>
                  <a:prstClr val="black"/>
                </a:solidFill>
                <a:latin typeface="TimesNewRomanPSMT" charset="0"/>
              </a:rPr>
              <a:t>26-29</a:t>
            </a:r>
            <a:r>
              <a:rPr lang="zh-CN" altLang="en-US" sz="3200" dirty="0">
                <a:solidFill>
                  <a:prstClr val="black"/>
                </a:solidFill>
                <a:latin typeface="Times-Roman" charset="0"/>
              </a:rPr>
              <a:t>）。</a:t>
            </a:r>
            <a:endParaRPr lang="zh-CN" altLang="en-US" sz="4400" dirty="0">
              <a:solidFill>
                <a:prstClr val="black"/>
              </a:solidFill>
              <a:latin typeface="Times-Roman" charset="0"/>
            </a:endParaRPr>
          </a:p>
          <a:p>
            <a:pPr algn="just"/>
            <a:r>
              <a:rPr lang="zh-CN" altLang="en-US" sz="4400" dirty="0" smtClean="0">
                <a:solidFill>
                  <a:prstClr val="black"/>
                </a:solidFill>
                <a:latin typeface="Times-Roman" charset="0"/>
              </a:rPr>
              <a:t>与保罗</a:t>
            </a:r>
            <a:r>
              <a:rPr lang="zh-CN" altLang="en-US" sz="4400" dirty="0">
                <a:solidFill>
                  <a:prstClr val="black"/>
                </a:solidFill>
                <a:latin typeface="Times-Roman" charset="0"/>
              </a:rPr>
              <a:t>同去安提阿事奉一年（</a:t>
            </a:r>
            <a:r>
              <a:rPr lang="zh-CN" altLang="en-US" sz="3200" dirty="0" smtClean="0">
                <a:solidFill>
                  <a:prstClr val="black"/>
                </a:solidFill>
                <a:latin typeface="Times-Roman" charset="0"/>
              </a:rPr>
              <a:t>徒</a:t>
            </a:r>
            <a:r>
              <a:rPr lang="en-US" altLang="zh-CN" sz="3200" dirty="0" smtClean="0">
                <a:solidFill>
                  <a:prstClr val="black"/>
                </a:solidFill>
                <a:latin typeface="Times-Roman" charset="0"/>
              </a:rPr>
              <a:t>11:</a:t>
            </a:r>
            <a:r>
              <a:rPr lang="en-US" altLang="zh-CN" sz="3200" dirty="0" smtClean="0">
                <a:solidFill>
                  <a:prstClr val="black"/>
                </a:solidFill>
                <a:latin typeface="TimesNewRomanPSMT" charset="0"/>
              </a:rPr>
              <a:t>25-26</a:t>
            </a:r>
            <a:r>
              <a:rPr lang="zh-CN" altLang="en-US" sz="3200" dirty="0">
                <a:solidFill>
                  <a:prstClr val="black"/>
                </a:solidFill>
                <a:latin typeface="Times-Roman" charset="0"/>
              </a:rPr>
              <a:t>）。</a:t>
            </a:r>
            <a:endParaRPr lang="zh-CN" altLang="en-US" sz="4400" dirty="0">
              <a:solidFill>
                <a:prstClr val="black"/>
              </a:solidFill>
              <a:latin typeface="Times-Roman" charset="0"/>
            </a:endParaRPr>
          </a:p>
          <a:p>
            <a:pPr algn="just"/>
            <a:r>
              <a:rPr lang="zh-CN" altLang="en-US" sz="4400" dirty="0" smtClean="0">
                <a:solidFill>
                  <a:prstClr val="black"/>
                </a:solidFill>
                <a:latin typeface="Times-Roman" charset="0"/>
              </a:rPr>
              <a:t>奉差</a:t>
            </a:r>
            <a:r>
              <a:rPr lang="zh-CN" altLang="en-US" sz="4400" dirty="0">
                <a:solidFill>
                  <a:prstClr val="black"/>
                </a:solidFill>
                <a:latin typeface="Times-Roman" charset="0"/>
              </a:rPr>
              <a:t>派与保罗创始海外宣教（</a:t>
            </a:r>
            <a:r>
              <a:rPr lang="zh-CN" altLang="en-US" sz="3600" dirty="0" smtClean="0">
                <a:solidFill>
                  <a:prstClr val="black"/>
                </a:solidFill>
                <a:latin typeface="Times-Roman" charset="0"/>
              </a:rPr>
              <a:t>徒</a:t>
            </a:r>
            <a:r>
              <a:rPr lang="en-US" altLang="zh-CN" sz="3600" dirty="0" smtClean="0">
                <a:solidFill>
                  <a:prstClr val="black"/>
                </a:solidFill>
                <a:latin typeface="Times-Roman" charset="0"/>
              </a:rPr>
              <a:t>13</a:t>
            </a:r>
            <a:r>
              <a:rPr lang="zh-CN" altLang="en-US" sz="3600" dirty="0" smtClean="0">
                <a:solidFill>
                  <a:prstClr val="black"/>
                </a:solidFill>
                <a:latin typeface="Times-Roman" charset="0"/>
              </a:rPr>
              <a:t>，</a:t>
            </a:r>
            <a:r>
              <a:rPr lang="en-US" altLang="zh-CN" sz="3600" dirty="0" smtClean="0">
                <a:solidFill>
                  <a:prstClr val="black"/>
                </a:solidFill>
                <a:latin typeface="Times-Roman" charset="0"/>
              </a:rPr>
              <a:t>14</a:t>
            </a:r>
            <a:r>
              <a:rPr lang="zh-CN" altLang="en-US" sz="3600" dirty="0" smtClean="0">
                <a:solidFill>
                  <a:prstClr val="black"/>
                </a:solidFill>
                <a:latin typeface="Times-Roman" charset="0"/>
              </a:rPr>
              <a:t>）</a:t>
            </a:r>
            <a:r>
              <a:rPr lang="zh-CN" altLang="en-US" sz="3600" dirty="0">
                <a:solidFill>
                  <a:prstClr val="black"/>
                </a:solidFill>
                <a:latin typeface="Times-Roman" charset="0"/>
              </a:rPr>
              <a:t>。</a:t>
            </a:r>
            <a:endParaRPr lang="en-US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52" y="2099557"/>
            <a:ext cx="3364872" cy="252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9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47" y="279216"/>
            <a:ext cx="10168550" cy="60253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800" b="1" dirty="0" smtClean="0"/>
              <a:t>马可</a:t>
            </a:r>
            <a:r>
              <a:rPr lang="en-CA" altLang="zh-CN" sz="4800" b="1" dirty="0" smtClean="0"/>
              <a:t>:</a:t>
            </a:r>
            <a:r>
              <a:rPr lang="en-US" altLang="zh-CN" sz="4800" b="1" dirty="0"/>
              <a:t> </a:t>
            </a:r>
            <a:r>
              <a:rPr lang="en-US" altLang="zh-CN" sz="4800" b="1" dirty="0" smtClean="0"/>
              <a:t/>
            </a:r>
            <a:br>
              <a:rPr lang="en-US" altLang="zh-CN" sz="4800" b="1" dirty="0" smtClean="0"/>
            </a:br>
            <a:r>
              <a:rPr lang="zh-CN" altLang="en-US" sz="4800" b="1" dirty="0" smtClean="0"/>
              <a:t>出生在富家，</a:t>
            </a:r>
            <a:r>
              <a:rPr lang="en-US" altLang="zh-CN" sz="4800" b="1" dirty="0" smtClean="0"/>
              <a:t/>
            </a:r>
            <a:br>
              <a:rPr lang="en-US" altLang="zh-CN" sz="4800" b="1" dirty="0" smtClean="0"/>
            </a:br>
            <a:r>
              <a:rPr lang="zh-CN" altLang="en-US" sz="4800" b="1" dirty="0" smtClean="0"/>
              <a:t>有爱主的母亲</a:t>
            </a:r>
            <a:r>
              <a:rPr lang="en-US" altLang="zh-CN" sz="4800" b="1" dirty="0" smtClean="0"/>
              <a:t/>
            </a:r>
            <a:br>
              <a:rPr lang="en-US" altLang="zh-CN" sz="4800" b="1" dirty="0" smtClean="0"/>
            </a:br>
            <a:r>
              <a:rPr lang="zh-CN" altLang="en-US" sz="4800" b="1" dirty="0" smtClean="0">
                <a:solidFill>
                  <a:prstClr val="black"/>
                </a:solidFill>
                <a:latin typeface="Times-Roman" charset="0"/>
              </a:rPr>
              <a:t>有</a:t>
            </a:r>
            <a:r>
              <a:rPr lang="zh-CN" altLang="en-US" sz="4800" b="1" dirty="0">
                <a:solidFill>
                  <a:prstClr val="black"/>
                </a:solidFill>
                <a:latin typeface="Times-Roman" charset="0"/>
              </a:rPr>
              <a:t>许多</a:t>
            </a:r>
            <a:r>
              <a:rPr lang="zh-CN" altLang="en-US" sz="4800" b="1" dirty="0" smtClean="0">
                <a:solidFill>
                  <a:prstClr val="black"/>
                </a:solidFill>
                <a:latin typeface="Times-Roman" charset="0"/>
              </a:rPr>
              <a:t>人在他家聚会</a:t>
            </a:r>
            <a:r>
              <a:rPr lang="en-US" altLang="zh-CN" sz="4800" b="1" dirty="0" smtClean="0"/>
              <a:t/>
            </a:r>
            <a:br>
              <a:rPr lang="en-US" altLang="zh-CN" sz="4800" b="1" dirty="0" smtClean="0"/>
            </a:br>
            <a:r>
              <a:rPr lang="zh-CN" altLang="en-US" sz="4800" b="1" dirty="0" smtClean="0"/>
              <a:t>从小跟使徒在一起</a:t>
            </a:r>
            <a:r>
              <a:rPr lang="en-US" altLang="zh-CN" sz="4800" b="1" dirty="0" smtClean="0"/>
              <a:t/>
            </a:r>
            <a:br>
              <a:rPr lang="en-US" altLang="zh-CN" sz="4800" b="1" dirty="0" smtClean="0"/>
            </a:br>
            <a:r>
              <a:rPr lang="zh-CN" altLang="en-US" sz="4800" b="1" dirty="0" smtClean="0"/>
              <a:t>认识耶稣</a:t>
            </a: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56590" y="1260623"/>
            <a:ext cx="6214977" cy="46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0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684" y="2033338"/>
            <a:ext cx="6121066" cy="3717758"/>
          </a:xfrm>
        </p:spPr>
        <p:txBody>
          <a:bodyPr>
            <a:normAutofit fontScale="90000"/>
          </a:bodyPr>
          <a:lstStyle/>
          <a:p>
            <a:r>
              <a:rPr lang="zh-CN" altLang="en-US" sz="4900" b="1" dirty="0" smtClean="0"/>
              <a:t>独有路加在我这里。你来的时候要把马可带来。因为他在传道的事上于我有益处。</a:t>
            </a:r>
            <a:r>
              <a:rPr lang="zh-CN" altLang="en-US" b="1" dirty="0"/>
              <a:t>	</a:t>
            </a:r>
            <a:br>
              <a:rPr lang="zh-CN" altLang="en-US" b="1" dirty="0"/>
            </a:br>
            <a:r>
              <a:rPr lang="zh-CN" altLang="en-US" b="1" dirty="0" smtClean="0"/>
              <a:t>（提摩</a:t>
            </a:r>
            <a:r>
              <a:rPr lang="zh-CN" altLang="en-US" b="1" dirty="0"/>
              <a:t>太后书</a:t>
            </a:r>
            <a:r>
              <a:rPr lang="en-US" altLang="zh-CN" dirty="0" smtClean="0"/>
              <a:t>4:11</a:t>
            </a:r>
            <a:r>
              <a:rPr lang="zh-CN" altLang="en-US" dirty="0" smtClean="0"/>
              <a:t>）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60" y="2033337"/>
            <a:ext cx="3481790" cy="401019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 smtClean="0"/>
              <a:t>马可与保罗和好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3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 smtClean="0"/>
              <a:t>彼得称马可是他的属灵儿子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1129" y="2259855"/>
            <a:ext cx="4553342" cy="3415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840" y="1690688"/>
            <a:ext cx="3203430" cy="455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560</Words>
  <Application>Microsoft Macintosh PowerPoint</Application>
  <PresentationFormat>Custom</PresentationFormat>
  <Paragraphs>50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使徒行传15:35－41  但保罗和巴拿巴，仍住在安提阿，和许多别人一同教训人，传主的道。 过了些日子，保罗对巴拿巴说，我们可以回到从前宣传主道的各城，看望弟兄们景况如何。 巴拿巴有意，要带称呼马可的约翰同去。但保罗，因为马可从前在旁非利亚离开他们，不和他们同去作工，就以为不可带他去。于是二人起了争论，甚至彼此分开。巴拿巴带着马可，坐船往居比路去。 保罗拣选了西拉，也出去，蒙弟兄们把他交于主的恩中。他就走遍叙利亚，基利家，坚固众教会。  </vt:lpstr>
      <vt:lpstr>PowerPoint Presentation</vt:lpstr>
      <vt:lpstr>PowerPoint Presentation</vt:lpstr>
      <vt:lpstr>在弟兄中作首领 为主耶稣基督的名，不顾性命 行神迹奇事  </vt:lpstr>
      <vt:lpstr>PowerPoint Presentation</vt:lpstr>
      <vt:lpstr>马可:  出生在富家， 有爱主的母亲 有许多人在他家聚会 从小跟使徒在一起 认识耶稣</vt:lpstr>
      <vt:lpstr>独有路加在我这里。你来的时候要把马可带来。因为他在传道的事上于我有益处。  （提摩太后书4:11）</vt:lpstr>
      <vt:lpstr>彼得称马可是他的属灵儿子</vt:lpstr>
      <vt:lpstr>马可，曾经一度畏缩失败的年轻人，成为勇敢无畏的宣教士。为主殉道。</vt:lpstr>
      <vt:lpstr>保罗和巴拿巴长者们是：  －敬虔的人 －慷慨的人 －慈爱的人 －有恒心的人 －扶持他人的人 －献身于传道的人</vt:lpstr>
      <vt:lpstr>PowerPoint Presentation</vt:lpstr>
      <vt:lpstr>从Chin 和 Jeungmin 身上学到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成为教会领袖</dc:title>
  <dc:creator>Microsoft Office User</dc:creator>
  <cp:lastModifiedBy>Truth Baptist</cp:lastModifiedBy>
  <cp:revision>56</cp:revision>
  <cp:lastPrinted>2016-05-22T01:23:36Z</cp:lastPrinted>
  <dcterms:created xsi:type="dcterms:W3CDTF">2016-05-19T19:42:40Z</dcterms:created>
  <dcterms:modified xsi:type="dcterms:W3CDTF">2016-05-27T04:44:05Z</dcterms:modified>
</cp:coreProperties>
</file>