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0"/>
  </p:notesMasterIdLst>
  <p:sldIdLst>
    <p:sldId id="257" r:id="rId2"/>
    <p:sldId id="258" r:id="rId3"/>
    <p:sldId id="260" r:id="rId4"/>
    <p:sldId id="261" r:id="rId5"/>
    <p:sldId id="262" r:id="rId6"/>
    <p:sldId id="263" r:id="rId7"/>
    <p:sldId id="264" r:id="rId8"/>
    <p:sldId id="265" r:id="rId9"/>
    <p:sldId id="266" r:id="rId10"/>
    <p:sldId id="267" r:id="rId11"/>
    <p:sldId id="268" r:id="rId12"/>
    <p:sldId id="269" r:id="rId13"/>
    <p:sldId id="270" r:id="rId14"/>
    <p:sldId id="272" r:id="rId15"/>
    <p:sldId id="274" r:id="rId16"/>
    <p:sldId id="285" r:id="rId17"/>
    <p:sldId id="273" r:id="rId18"/>
    <p:sldId id="275" r:id="rId19"/>
    <p:sldId id="276" r:id="rId20"/>
    <p:sldId id="277" r:id="rId21"/>
    <p:sldId id="278" r:id="rId22"/>
    <p:sldId id="279" r:id="rId23"/>
    <p:sldId id="280" r:id="rId24"/>
    <p:sldId id="286" r:id="rId25"/>
    <p:sldId id="281" r:id="rId26"/>
    <p:sldId id="282" r:id="rId27"/>
    <p:sldId id="283" r:id="rId28"/>
    <p:sldId id="284"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08"/>
    <p:restoredTop sz="94694"/>
  </p:normalViewPr>
  <p:slideViewPr>
    <p:cSldViewPr snapToGrid="0" snapToObjects="1" showGuides="1">
      <p:cViewPr>
        <p:scale>
          <a:sx n="91" d="100"/>
          <a:sy n="91" d="100"/>
        </p:scale>
        <p:origin x="840" y="2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notesMaster" Target="notesMasters/notesMaster1.xml"/><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B840CB-C5C0-4349-986A-43CB3D1E64F0}" type="datetimeFigureOut">
              <a:rPr lang="en-US" smtClean="0"/>
              <a:t>4/8/17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17854B-AFF2-1A48-B52D-E0B2E2977643}" type="slidenum">
              <a:rPr lang="en-US" smtClean="0"/>
              <a:t>‹#›</a:t>
            </a:fld>
            <a:endParaRPr lang="en-US"/>
          </a:p>
        </p:txBody>
      </p:sp>
    </p:spTree>
    <p:extLst>
      <p:ext uri="{BB962C8B-B14F-4D97-AF65-F5344CB8AC3E}">
        <p14:creationId xmlns:p14="http://schemas.microsoft.com/office/powerpoint/2010/main" val="18567380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6"/>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2017/4/8</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899D4D31-0AA3-40DC-8EA2-DFBD5C9DEFD9}" type="datetimeFigureOut">
              <a:rPr lang="en-CA" smtClean="0">
                <a:solidFill>
                  <a:prstClr val="black">
                    <a:tint val="75000"/>
                  </a:prstClr>
                </a:solidFill>
              </a:rPr>
              <a:pPr/>
              <a:t>2017-04-08</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29F1B61E-ED41-42A6-840E-D72DB052B07E}" type="slidenum">
              <a:rPr lang="en-CA" smtClean="0">
                <a:solidFill>
                  <a:prstClr val="black">
                    <a:tint val="75000"/>
                  </a:prstClr>
                </a:solidFill>
              </a:rPr>
              <a:pPr/>
              <a:t>‹#›</a:t>
            </a:fld>
            <a:endParaRPr lang="en-CA">
              <a:solidFill>
                <a:prstClr val="black">
                  <a:tint val="75000"/>
                </a:prstClr>
              </a:solidFill>
            </a:endParaRPr>
          </a:p>
        </p:txBody>
      </p:sp>
    </p:spTree>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4"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solidFill>
                  <a:prstClr val="black">
                    <a:tint val="75000"/>
                  </a:prstClr>
                </a:solidFill>
              </a:rPr>
              <a:pPr/>
              <a:t>2017/4/8</a:t>
            </a:fld>
            <a:endParaRPr lang="zh-CN" altLang="en-US">
              <a:solidFill>
                <a:prstClr val="black">
                  <a:tint val="75000"/>
                </a:prstClr>
              </a:solidFill>
            </a:endParaRPr>
          </a:p>
        </p:txBody>
      </p:sp>
      <p:sp>
        <p:nvSpPr>
          <p:cNvPr id="5" name="页脚占位符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732164467"/>
      </p:ext>
    </p:extLst>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3"/>
          <p:cNvSpPr txBox="1">
            <a:spLocks noChangeArrowheads="1"/>
          </p:cNvSpPr>
          <p:nvPr/>
        </p:nvSpPr>
        <p:spPr bwMode="auto">
          <a:xfrm rot="5400000">
            <a:off x="7747126" y="2170801"/>
            <a:ext cx="6974345" cy="2477601"/>
          </a:xfrm>
          <a:prstGeom prst="rect">
            <a:avLst/>
          </a:prstGeom>
          <a:noFill/>
          <a:ln w="9525">
            <a:noFill/>
            <a:miter lim="800000"/>
            <a:headEnd/>
            <a:tailEnd/>
          </a:ln>
        </p:spPr>
        <p:txBody>
          <a:bodyPr wrap="none">
            <a:prstTxWarp prst="textNoShape">
              <a:avLst/>
            </a:prstTxWarp>
            <a:spAutoFit/>
          </a:bodyPr>
          <a:lstStyle/>
          <a:p>
            <a:pPr fontAlgn="base">
              <a:spcBef>
                <a:spcPct val="0"/>
              </a:spcBef>
              <a:spcAft>
                <a:spcPct val="0"/>
              </a:spcAft>
            </a:pPr>
            <a:r>
              <a:rPr lang="en-US" sz="15500" dirty="0" smtClean="0">
                <a:ln>
                  <a:solidFill>
                    <a:srgbClr val="9BBB59">
                      <a:lumMod val="50000"/>
                      <a:alpha val="9000"/>
                    </a:srgbClr>
                  </a:solidFill>
                </a:ln>
                <a:solidFill>
                  <a:srgbClr val="C0504D">
                    <a:lumMod val="40000"/>
                    <a:lumOff val="60000"/>
                    <a:alpha val="49000"/>
                  </a:srgbClr>
                </a:solidFill>
                <a:effectLst>
                  <a:outerShdw blurRad="50800" dist="76200" dir="2700000" algn="tl" rotWithShape="0">
                    <a:prstClr val="black">
                      <a:alpha val="40000"/>
                    </a:prstClr>
                  </a:outerShdw>
                </a:effectLst>
                <a:latin typeface="Futura"/>
                <a:ea typeface="Stencil" charset="0"/>
                <a:cs typeface="Futura"/>
              </a:rPr>
              <a:t>GRACE</a:t>
            </a:r>
            <a:endParaRPr lang="en-US" sz="15500" dirty="0">
              <a:ln>
                <a:solidFill>
                  <a:srgbClr val="9BBB59">
                    <a:lumMod val="50000"/>
                    <a:alpha val="9000"/>
                  </a:srgbClr>
                </a:solidFill>
              </a:ln>
              <a:solidFill>
                <a:srgbClr val="C0504D">
                  <a:lumMod val="40000"/>
                  <a:lumOff val="60000"/>
                  <a:alpha val="49000"/>
                </a:srgbClr>
              </a:solidFill>
              <a:effectLst>
                <a:outerShdw blurRad="50800" dist="76200" dir="2700000" algn="tl" rotWithShape="0">
                  <a:prstClr val="black">
                    <a:alpha val="40000"/>
                  </a:prstClr>
                </a:outerShdw>
              </a:effectLst>
              <a:latin typeface="Futura"/>
              <a:ea typeface="Stencil" charset="0"/>
              <a:cs typeface="Futura"/>
            </a:endParaRPr>
          </a:p>
        </p:txBody>
      </p:sp>
      <p:sp>
        <p:nvSpPr>
          <p:cNvPr id="8" name="Title 1"/>
          <p:cNvSpPr txBox="1">
            <a:spLocks/>
          </p:cNvSpPr>
          <p:nvPr/>
        </p:nvSpPr>
        <p:spPr>
          <a:xfrm>
            <a:off x="283981" y="0"/>
            <a:ext cx="8229600" cy="1143000"/>
          </a:xfrm>
          <a:prstGeom prst="rect">
            <a:avLst/>
          </a:prstGeom>
          <a:effectLst>
            <a:outerShdw blurRad="50800" dist="38100" dir="2700000">
              <a:srgbClr val="000000">
                <a:alpha val="43000"/>
              </a:srgbClr>
            </a:outerShdw>
          </a:effectLst>
        </p:spPr>
        <p:txBody>
          <a:bodyPr vert="horz" lIns="91440" tIns="45720" rIns="91440" bIns="45720" rtlCol="0" anchor="ctr">
            <a:normAutofit fontScale="85000" lnSpcReduction="10000"/>
          </a:bodyPr>
          <a:lstStyle/>
          <a:p>
            <a:pPr algn="ctr">
              <a:spcBef>
                <a:spcPct val="0"/>
              </a:spcBef>
              <a:defRPr/>
            </a:pPr>
            <a:r>
              <a:rPr lang="en-US" sz="4800" b="1" dirty="0">
                <a:solidFill>
                  <a:prstClr val="white"/>
                </a:solidFill>
                <a:latin typeface="Helvetica Neue" charset="0"/>
                <a:ea typeface="Helvetica Neue" charset="0"/>
                <a:cs typeface="Helvetica Neue" charset="0"/>
              </a:rPr>
              <a:t>Alive in Christ – Saved by Grace</a:t>
            </a:r>
          </a:p>
        </p:txBody>
      </p:sp>
    </p:spTree>
    <p:extLst>
      <p:ext uri="{BB962C8B-B14F-4D97-AF65-F5344CB8AC3E}">
        <p14:creationId xmlns:p14="http://schemas.microsoft.com/office/powerpoint/2010/main" val="4068995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3"/>
          <p:cNvSpPr txBox="1">
            <a:spLocks noChangeArrowheads="1"/>
          </p:cNvSpPr>
          <p:nvPr/>
        </p:nvSpPr>
        <p:spPr bwMode="auto">
          <a:xfrm rot="5400000">
            <a:off x="7747126" y="2170801"/>
            <a:ext cx="6974345" cy="2477601"/>
          </a:xfrm>
          <a:prstGeom prst="rect">
            <a:avLst/>
          </a:prstGeom>
          <a:noFill/>
          <a:ln w="9525">
            <a:noFill/>
            <a:miter lim="800000"/>
            <a:headEnd/>
            <a:tailEnd/>
          </a:ln>
        </p:spPr>
        <p:txBody>
          <a:bodyPr wrap="none">
            <a:prstTxWarp prst="textNoShape">
              <a:avLst/>
            </a:prstTxWarp>
            <a:spAutoFit/>
          </a:bodyPr>
          <a:lstStyle/>
          <a:p>
            <a:pPr fontAlgn="base">
              <a:spcBef>
                <a:spcPct val="0"/>
              </a:spcBef>
              <a:spcAft>
                <a:spcPct val="0"/>
              </a:spcAft>
            </a:pPr>
            <a:r>
              <a:rPr lang="en-US" sz="15500" dirty="0" smtClean="0">
                <a:ln>
                  <a:solidFill>
                    <a:srgbClr val="9BBB59">
                      <a:lumMod val="50000"/>
                      <a:alpha val="9000"/>
                    </a:srgbClr>
                  </a:solidFill>
                </a:ln>
                <a:solidFill>
                  <a:srgbClr val="C0504D">
                    <a:lumMod val="40000"/>
                    <a:lumOff val="60000"/>
                    <a:alpha val="49000"/>
                  </a:srgbClr>
                </a:solidFill>
                <a:effectLst>
                  <a:outerShdw blurRad="50800" dist="76200" dir="2700000" algn="tl" rotWithShape="0">
                    <a:prstClr val="black">
                      <a:alpha val="40000"/>
                    </a:prstClr>
                  </a:outerShdw>
                </a:effectLst>
                <a:latin typeface="Futura"/>
                <a:ea typeface="Stencil" charset="0"/>
                <a:cs typeface="Futura"/>
              </a:rPr>
              <a:t>GRACE</a:t>
            </a:r>
            <a:endParaRPr lang="en-US" sz="15500" dirty="0">
              <a:ln>
                <a:solidFill>
                  <a:srgbClr val="9BBB59">
                    <a:lumMod val="50000"/>
                    <a:alpha val="9000"/>
                  </a:srgbClr>
                </a:solidFill>
              </a:ln>
              <a:solidFill>
                <a:srgbClr val="C0504D">
                  <a:lumMod val="40000"/>
                  <a:lumOff val="60000"/>
                  <a:alpha val="49000"/>
                </a:srgbClr>
              </a:solidFill>
              <a:effectLst>
                <a:outerShdw blurRad="50800" dist="76200" dir="2700000" algn="tl" rotWithShape="0">
                  <a:prstClr val="black">
                    <a:alpha val="40000"/>
                  </a:prstClr>
                </a:outerShdw>
              </a:effectLst>
              <a:latin typeface="Futura"/>
              <a:ea typeface="Stencil" charset="0"/>
              <a:cs typeface="Futura"/>
            </a:endParaRPr>
          </a:p>
        </p:txBody>
      </p:sp>
      <p:sp>
        <p:nvSpPr>
          <p:cNvPr id="8" name="Title 1"/>
          <p:cNvSpPr txBox="1">
            <a:spLocks/>
          </p:cNvSpPr>
          <p:nvPr/>
        </p:nvSpPr>
        <p:spPr>
          <a:xfrm>
            <a:off x="283981" y="0"/>
            <a:ext cx="8229600" cy="1143000"/>
          </a:xfrm>
          <a:prstGeom prst="rect">
            <a:avLst/>
          </a:prstGeom>
          <a:effectLst>
            <a:outerShdw blurRad="50800" dist="38100" dir="2700000">
              <a:srgbClr val="000000">
                <a:alpha val="43000"/>
              </a:srgbClr>
            </a:outerShdw>
          </a:effectLst>
        </p:spPr>
        <p:txBody>
          <a:bodyPr vert="horz" lIns="91440" tIns="45720" rIns="91440" bIns="45720" rtlCol="0" anchor="ctr">
            <a:normAutofit fontScale="85000" lnSpcReduction="10000"/>
          </a:bodyPr>
          <a:lstStyle/>
          <a:p>
            <a:pPr algn="ctr">
              <a:spcBef>
                <a:spcPct val="0"/>
              </a:spcBef>
              <a:defRPr/>
            </a:pPr>
            <a:r>
              <a:rPr lang="en-US" sz="4800" b="1">
                <a:solidFill>
                  <a:prstClr val="white"/>
                </a:solidFill>
                <a:latin typeface="Helvetica Neue" charset="0"/>
                <a:ea typeface="Helvetica Neue" charset="0"/>
                <a:cs typeface="Helvetica Neue" charset="0"/>
              </a:rPr>
              <a:t>Alive in Christ – Saved by Grace</a:t>
            </a:r>
          </a:p>
        </p:txBody>
      </p:sp>
      <p:sp>
        <p:nvSpPr>
          <p:cNvPr id="2" name="TextBox 1"/>
          <p:cNvSpPr txBox="1"/>
          <p:nvPr/>
        </p:nvSpPr>
        <p:spPr>
          <a:xfrm>
            <a:off x="551330" y="1290918"/>
            <a:ext cx="9350039" cy="2862322"/>
          </a:xfrm>
          <a:prstGeom prst="rect">
            <a:avLst/>
          </a:prstGeom>
          <a:noFill/>
        </p:spPr>
        <p:txBody>
          <a:bodyPr wrap="square" rtlCol="0">
            <a:spAutoFit/>
          </a:bodyPr>
          <a:lstStyle/>
          <a:p>
            <a:pPr algn="ctr"/>
            <a:r>
              <a:rPr lang="en-US" sz="3600" b="1" dirty="0" smtClean="0">
                <a:solidFill>
                  <a:schemeClr val="bg1"/>
                </a:solidFill>
                <a:effectLst>
                  <a:outerShdw blurRad="50800" dist="76200" dir="2700000" algn="tl" rotWithShape="0">
                    <a:prstClr val="black">
                      <a:alpha val="40000"/>
                    </a:prstClr>
                  </a:outerShdw>
                </a:effectLst>
              </a:rPr>
              <a:t>The bad news: Dead in Sins</a:t>
            </a:r>
          </a:p>
          <a:p>
            <a:pPr algn="ctr"/>
            <a:r>
              <a:rPr lang="en-US" sz="3600" dirty="0" smtClean="0">
                <a:solidFill>
                  <a:schemeClr val="bg1"/>
                </a:solidFill>
                <a:effectLst>
                  <a:outerShdw blurRad="50800" dist="76200" dir="2700000" algn="tl" rotWithShape="0">
                    <a:prstClr val="black">
                      <a:alpha val="40000"/>
                    </a:prstClr>
                  </a:outerShdw>
                </a:effectLst>
              </a:rPr>
              <a:t>We use everything – even </a:t>
            </a:r>
            <a:r>
              <a:rPr lang="en-US" sz="3600" u="sng" dirty="0" smtClean="0">
                <a:solidFill>
                  <a:schemeClr val="bg1"/>
                </a:solidFill>
                <a:effectLst>
                  <a:outerShdw blurRad="50800" dist="76200" dir="2700000" algn="tl" rotWithShape="0">
                    <a:prstClr val="black">
                      <a:alpha val="40000"/>
                    </a:prstClr>
                  </a:outerShdw>
                </a:effectLst>
              </a:rPr>
              <a:t>God</a:t>
            </a:r>
            <a:r>
              <a:rPr lang="en-US" sz="3600" dirty="0" smtClean="0">
                <a:solidFill>
                  <a:schemeClr val="bg1"/>
                </a:solidFill>
                <a:effectLst>
                  <a:outerShdw blurRad="50800" dist="76200" dir="2700000" algn="tl" rotWithShape="0">
                    <a:prstClr val="black">
                      <a:alpha val="40000"/>
                    </a:prstClr>
                  </a:outerShdw>
                </a:effectLst>
              </a:rPr>
              <a:t> – </a:t>
            </a:r>
          </a:p>
          <a:p>
            <a:pPr algn="ctr"/>
            <a:r>
              <a:rPr lang="en-US" sz="3600" dirty="0" smtClean="0">
                <a:solidFill>
                  <a:schemeClr val="bg1"/>
                </a:solidFill>
                <a:effectLst>
                  <a:outerShdw blurRad="50800" dist="76200" dir="2700000" algn="tl" rotWithShape="0">
                    <a:prstClr val="black">
                      <a:alpha val="40000"/>
                    </a:prstClr>
                  </a:outerShdw>
                </a:effectLst>
              </a:rPr>
              <a:t>for our own purposes. </a:t>
            </a:r>
          </a:p>
          <a:p>
            <a:pPr algn="ctr"/>
            <a:r>
              <a:rPr lang="en-US" sz="3600" dirty="0" smtClean="0">
                <a:solidFill>
                  <a:schemeClr val="bg1"/>
                </a:solidFill>
                <a:effectLst>
                  <a:outerShdw blurRad="50800" dist="76200" dir="2700000" algn="tl" rotWithShape="0">
                    <a:prstClr val="black">
                      <a:alpha val="40000"/>
                    </a:prstClr>
                  </a:outerShdw>
                </a:effectLst>
              </a:rPr>
              <a:t>It shows when things go wrong: </a:t>
            </a:r>
          </a:p>
          <a:p>
            <a:pPr algn="ctr"/>
            <a:r>
              <a:rPr lang="en-US" sz="3600" dirty="0" smtClean="0">
                <a:solidFill>
                  <a:schemeClr val="bg1"/>
                </a:solidFill>
                <a:effectLst>
                  <a:outerShdw blurRad="50800" dist="76200" dir="2700000" algn="tl" rotWithShape="0">
                    <a:prstClr val="black">
                      <a:alpha val="40000"/>
                    </a:prstClr>
                  </a:outerShdw>
                </a:effectLst>
              </a:rPr>
              <a:t>we get angry and blame God.  </a:t>
            </a:r>
          </a:p>
        </p:txBody>
      </p:sp>
    </p:spTree>
    <p:extLst>
      <p:ext uri="{BB962C8B-B14F-4D97-AF65-F5344CB8AC3E}">
        <p14:creationId xmlns:p14="http://schemas.microsoft.com/office/powerpoint/2010/main" val="9279293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3"/>
          <p:cNvSpPr txBox="1">
            <a:spLocks noChangeArrowheads="1"/>
          </p:cNvSpPr>
          <p:nvPr/>
        </p:nvSpPr>
        <p:spPr bwMode="auto">
          <a:xfrm rot="5400000">
            <a:off x="7747126" y="2170801"/>
            <a:ext cx="6974345" cy="2477601"/>
          </a:xfrm>
          <a:prstGeom prst="rect">
            <a:avLst/>
          </a:prstGeom>
          <a:noFill/>
          <a:ln w="9525">
            <a:noFill/>
            <a:miter lim="800000"/>
            <a:headEnd/>
            <a:tailEnd/>
          </a:ln>
        </p:spPr>
        <p:txBody>
          <a:bodyPr wrap="none">
            <a:prstTxWarp prst="textNoShape">
              <a:avLst/>
            </a:prstTxWarp>
            <a:spAutoFit/>
          </a:bodyPr>
          <a:lstStyle/>
          <a:p>
            <a:pPr fontAlgn="base">
              <a:spcBef>
                <a:spcPct val="0"/>
              </a:spcBef>
              <a:spcAft>
                <a:spcPct val="0"/>
              </a:spcAft>
            </a:pPr>
            <a:r>
              <a:rPr lang="en-US" sz="15500" dirty="0" smtClean="0">
                <a:ln>
                  <a:solidFill>
                    <a:srgbClr val="9BBB59">
                      <a:lumMod val="50000"/>
                      <a:alpha val="9000"/>
                    </a:srgbClr>
                  </a:solidFill>
                </a:ln>
                <a:solidFill>
                  <a:srgbClr val="C0504D">
                    <a:lumMod val="40000"/>
                    <a:lumOff val="60000"/>
                    <a:alpha val="49000"/>
                  </a:srgbClr>
                </a:solidFill>
                <a:effectLst>
                  <a:outerShdw blurRad="50800" dist="76200" dir="2700000" algn="tl" rotWithShape="0">
                    <a:prstClr val="black">
                      <a:alpha val="40000"/>
                    </a:prstClr>
                  </a:outerShdw>
                </a:effectLst>
                <a:latin typeface="Futura"/>
                <a:ea typeface="Stencil" charset="0"/>
                <a:cs typeface="Futura"/>
              </a:rPr>
              <a:t>GRACE</a:t>
            </a:r>
            <a:endParaRPr lang="en-US" sz="15500" dirty="0">
              <a:ln>
                <a:solidFill>
                  <a:srgbClr val="9BBB59">
                    <a:lumMod val="50000"/>
                    <a:alpha val="9000"/>
                  </a:srgbClr>
                </a:solidFill>
              </a:ln>
              <a:solidFill>
                <a:srgbClr val="C0504D">
                  <a:lumMod val="40000"/>
                  <a:lumOff val="60000"/>
                  <a:alpha val="49000"/>
                </a:srgbClr>
              </a:solidFill>
              <a:effectLst>
                <a:outerShdw blurRad="50800" dist="76200" dir="2700000" algn="tl" rotWithShape="0">
                  <a:prstClr val="black">
                    <a:alpha val="40000"/>
                  </a:prstClr>
                </a:outerShdw>
              </a:effectLst>
              <a:latin typeface="Futura"/>
              <a:ea typeface="Stencil" charset="0"/>
              <a:cs typeface="Futura"/>
            </a:endParaRPr>
          </a:p>
        </p:txBody>
      </p:sp>
      <p:sp>
        <p:nvSpPr>
          <p:cNvPr id="8" name="Title 1"/>
          <p:cNvSpPr txBox="1">
            <a:spLocks/>
          </p:cNvSpPr>
          <p:nvPr/>
        </p:nvSpPr>
        <p:spPr>
          <a:xfrm>
            <a:off x="283981" y="0"/>
            <a:ext cx="8229600" cy="1143000"/>
          </a:xfrm>
          <a:prstGeom prst="rect">
            <a:avLst/>
          </a:prstGeom>
          <a:effectLst>
            <a:outerShdw blurRad="50800" dist="38100" dir="2700000">
              <a:srgbClr val="000000">
                <a:alpha val="43000"/>
              </a:srgbClr>
            </a:outerShdw>
          </a:effectLst>
        </p:spPr>
        <p:txBody>
          <a:bodyPr vert="horz" lIns="91440" tIns="45720" rIns="91440" bIns="45720" rtlCol="0" anchor="ctr">
            <a:normAutofit fontScale="85000" lnSpcReduction="10000"/>
          </a:bodyPr>
          <a:lstStyle/>
          <a:p>
            <a:pPr algn="ctr">
              <a:spcBef>
                <a:spcPct val="0"/>
              </a:spcBef>
              <a:defRPr/>
            </a:pPr>
            <a:r>
              <a:rPr lang="en-US" sz="4800" b="1">
                <a:solidFill>
                  <a:prstClr val="white"/>
                </a:solidFill>
                <a:latin typeface="Helvetica Neue" charset="0"/>
                <a:ea typeface="Helvetica Neue" charset="0"/>
                <a:cs typeface="Helvetica Neue" charset="0"/>
              </a:rPr>
              <a:t>Alive in Christ – Saved by Grace</a:t>
            </a:r>
          </a:p>
        </p:txBody>
      </p:sp>
      <p:sp>
        <p:nvSpPr>
          <p:cNvPr id="2" name="TextBox 1"/>
          <p:cNvSpPr txBox="1"/>
          <p:nvPr/>
        </p:nvSpPr>
        <p:spPr>
          <a:xfrm>
            <a:off x="551330" y="1290918"/>
            <a:ext cx="9350039" cy="2862322"/>
          </a:xfrm>
          <a:prstGeom prst="rect">
            <a:avLst/>
          </a:prstGeom>
          <a:noFill/>
        </p:spPr>
        <p:txBody>
          <a:bodyPr wrap="square" rtlCol="0">
            <a:spAutoFit/>
          </a:bodyPr>
          <a:lstStyle/>
          <a:p>
            <a:pPr algn="ctr"/>
            <a:r>
              <a:rPr lang="en-US" sz="3600" b="1" dirty="0" smtClean="0">
                <a:solidFill>
                  <a:schemeClr val="bg1"/>
                </a:solidFill>
                <a:effectLst>
                  <a:outerShdw blurRad="50800" dist="76200" dir="2700000" algn="tl" rotWithShape="0">
                    <a:prstClr val="black">
                      <a:alpha val="40000"/>
                    </a:prstClr>
                  </a:outerShdw>
                </a:effectLst>
              </a:rPr>
              <a:t>The bad news: Dead in Sins</a:t>
            </a:r>
          </a:p>
          <a:p>
            <a:pPr algn="ctr"/>
            <a:r>
              <a:rPr lang="en-US" sz="3600" dirty="0" smtClean="0">
                <a:solidFill>
                  <a:schemeClr val="bg1"/>
                </a:solidFill>
                <a:effectLst>
                  <a:outerShdw blurRad="50800" dist="76200" dir="2700000" algn="tl" rotWithShape="0">
                    <a:prstClr val="black">
                      <a:alpha val="40000"/>
                    </a:prstClr>
                  </a:outerShdw>
                </a:effectLst>
              </a:rPr>
              <a:t>We also express our self-centredness in </a:t>
            </a:r>
            <a:r>
              <a:rPr lang="en-US" sz="3600" u="sng" dirty="0" smtClean="0">
                <a:solidFill>
                  <a:schemeClr val="bg1"/>
                </a:solidFill>
                <a:effectLst>
                  <a:outerShdw blurRad="50800" dist="76200" dir="2700000" algn="tl" rotWithShape="0">
                    <a:prstClr val="black">
                      <a:alpha val="40000"/>
                    </a:prstClr>
                  </a:outerShdw>
                </a:effectLst>
              </a:rPr>
              <a:t>religion</a:t>
            </a:r>
            <a:r>
              <a:rPr lang="en-US" sz="3600" dirty="0" smtClean="0">
                <a:solidFill>
                  <a:schemeClr val="bg1"/>
                </a:solidFill>
                <a:effectLst>
                  <a:outerShdw blurRad="50800" dist="76200" dir="2700000" algn="tl" rotWithShape="0">
                    <a:prstClr val="black">
                      <a:alpha val="40000"/>
                    </a:prstClr>
                  </a:outerShdw>
                </a:effectLst>
              </a:rPr>
              <a:t>. We become more moral than others, </a:t>
            </a:r>
          </a:p>
          <a:p>
            <a:pPr algn="ctr"/>
            <a:r>
              <a:rPr lang="en-US" sz="3600" dirty="0" smtClean="0">
                <a:solidFill>
                  <a:schemeClr val="bg1"/>
                </a:solidFill>
                <a:effectLst>
                  <a:outerShdw blurRad="50800" dist="76200" dir="2700000" algn="tl" rotWithShape="0">
                    <a:prstClr val="black">
                      <a:alpha val="40000"/>
                    </a:prstClr>
                  </a:outerShdw>
                </a:effectLst>
              </a:rPr>
              <a:t>more involved in social-justice, </a:t>
            </a:r>
          </a:p>
          <a:p>
            <a:pPr algn="ctr"/>
            <a:r>
              <a:rPr lang="en-US" sz="3600" dirty="0" smtClean="0">
                <a:solidFill>
                  <a:schemeClr val="bg1"/>
                </a:solidFill>
                <a:effectLst>
                  <a:outerShdw blurRad="50800" dist="76200" dir="2700000" algn="tl" rotWithShape="0">
                    <a:prstClr val="black">
                      <a:alpha val="40000"/>
                    </a:prstClr>
                  </a:outerShdw>
                </a:effectLst>
              </a:rPr>
              <a:t>more 10 Commandments-</a:t>
            </a:r>
            <a:r>
              <a:rPr lang="en-US" sz="3600" u="sng" dirty="0" smtClean="0">
                <a:solidFill>
                  <a:schemeClr val="bg1"/>
                </a:solidFill>
                <a:effectLst>
                  <a:outerShdw blurRad="50800" dist="76200" dir="2700000" algn="tl" rotWithShape="0">
                    <a:prstClr val="black">
                      <a:alpha val="40000"/>
                    </a:prstClr>
                  </a:outerShdw>
                </a:effectLst>
              </a:rPr>
              <a:t>proud</a:t>
            </a:r>
            <a:r>
              <a:rPr lang="en-US" sz="3600" dirty="0" smtClean="0">
                <a:solidFill>
                  <a:schemeClr val="bg1"/>
                </a:solidFill>
                <a:effectLst>
                  <a:outerShdw blurRad="50800" dist="76200" dir="2700000" algn="tl" rotWithShape="0">
                    <a:prstClr val="black">
                      <a:alpha val="40000"/>
                    </a:prstClr>
                  </a:outerShdw>
                </a:effectLst>
              </a:rPr>
              <a:t>.</a:t>
            </a:r>
          </a:p>
        </p:txBody>
      </p:sp>
    </p:spTree>
    <p:extLst>
      <p:ext uri="{BB962C8B-B14F-4D97-AF65-F5344CB8AC3E}">
        <p14:creationId xmlns:p14="http://schemas.microsoft.com/office/powerpoint/2010/main" val="3100611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3"/>
          <p:cNvSpPr txBox="1">
            <a:spLocks noChangeArrowheads="1"/>
          </p:cNvSpPr>
          <p:nvPr/>
        </p:nvSpPr>
        <p:spPr bwMode="auto">
          <a:xfrm rot="5400000">
            <a:off x="7747126" y="2170801"/>
            <a:ext cx="6974345" cy="2477601"/>
          </a:xfrm>
          <a:prstGeom prst="rect">
            <a:avLst/>
          </a:prstGeom>
          <a:noFill/>
          <a:ln w="9525">
            <a:noFill/>
            <a:miter lim="800000"/>
            <a:headEnd/>
            <a:tailEnd/>
          </a:ln>
        </p:spPr>
        <p:txBody>
          <a:bodyPr wrap="none">
            <a:prstTxWarp prst="textNoShape">
              <a:avLst/>
            </a:prstTxWarp>
            <a:spAutoFit/>
          </a:bodyPr>
          <a:lstStyle/>
          <a:p>
            <a:pPr fontAlgn="base">
              <a:spcBef>
                <a:spcPct val="0"/>
              </a:spcBef>
              <a:spcAft>
                <a:spcPct val="0"/>
              </a:spcAft>
            </a:pPr>
            <a:r>
              <a:rPr lang="en-US" sz="15500" dirty="0" smtClean="0">
                <a:ln>
                  <a:solidFill>
                    <a:srgbClr val="9BBB59">
                      <a:lumMod val="50000"/>
                      <a:alpha val="9000"/>
                    </a:srgbClr>
                  </a:solidFill>
                </a:ln>
                <a:solidFill>
                  <a:srgbClr val="C0504D">
                    <a:lumMod val="40000"/>
                    <a:lumOff val="60000"/>
                    <a:alpha val="49000"/>
                  </a:srgbClr>
                </a:solidFill>
                <a:effectLst>
                  <a:outerShdw blurRad="50800" dist="76200" dir="2700000" algn="tl" rotWithShape="0">
                    <a:prstClr val="black">
                      <a:alpha val="40000"/>
                    </a:prstClr>
                  </a:outerShdw>
                </a:effectLst>
                <a:latin typeface="Futura"/>
                <a:ea typeface="Stencil" charset="0"/>
                <a:cs typeface="Futura"/>
              </a:rPr>
              <a:t>GRACE</a:t>
            </a:r>
            <a:endParaRPr lang="en-US" sz="15500" dirty="0">
              <a:ln>
                <a:solidFill>
                  <a:srgbClr val="9BBB59">
                    <a:lumMod val="50000"/>
                    <a:alpha val="9000"/>
                  </a:srgbClr>
                </a:solidFill>
              </a:ln>
              <a:solidFill>
                <a:srgbClr val="C0504D">
                  <a:lumMod val="40000"/>
                  <a:lumOff val="60000"/>
                  <a:alpha val="49000"/>
                </a:srgbClr>
              </a:solidFill>
              <a:effectLst>
                <a:outerShdw blurRad="50800" dist="76200" dir="2700000" algn="tl" rotWithShape="0">
                  <a:prstClr val="black">
                    <a:alpha val="40000"/>
                  </a:prstClr>
                </a:outerShdw>
              </a:effectLst>
              <a:latin typeface="Futura"/>
              <a:ea typeface="Stencil" charset="0"/>
              <a:cs typeface="Futura"/>
            </a:endParaRPr>
          </a:p>
        </p:txBody>
      </p:sp>
      <p:sp>
        <p:nvSpPr>
          <p:cNvPr id="8" name="Title 1"/>
          <p:cNvSpPr txBox="1">
            <a:spLocks/>
          </p:cNvSpPr>
          <p:nvPr/>
        </p:nvSpPr>
        <p:spPr>
          <a:xfrm>
            <a:off x="283981" y="0"/>
            <a:ext cx="8229600" cy="1143000"/>
          </a:xfrm>
          <a:prstGeom prst="rect">
            <a:avLst/>
          </a:prstGeom>
          <a:effectLst>
            <a:outerShdw blurRad="50800" dist="38100" dir="2700000">
              <a:srgbClr val="000000">
                <a:alpha val="43000"/>
              </a:srgbClr>
            </a:outerShdw>
          </a:effectLst>
        </p:spPr>
        <p:txBody>
          <a:bodyPr vert="horz" lIns="91440" tIns="45720" rIns="91440" bIns="45720" rtlCol="0" anchor="ctr">
            <a:normAutofit fontScale="85000" lnSpcReduction="10000"/>
          </a:bodyPr>
          <a:lstStyle/>
          <a:p>
            <a:pPr algn="ctr">
              <a:spcBef>
                <a:spcPct val="0"/>
              </a:spcBef>
              <a:defRPr/>
            </a:pPr>
            <a:r>
              <a:rPr lang="en-US" sz="4800" b="1">
                <a:solidFill>
                  <a:prstClr val="white"/>
                </a:solidFill>
                <a:latin typeface="Helvetica Neue" charset="0"/>
                <a:ea typeface="Helvetica Neue" charset="0"/>
                <a:cs typeface="Helvetica Neue" charset="0"/>
              </a:rPr>
              <a:t>Alive in Christ – Saved by Grace</a:t>
            </a:r>
          </a:p>
        </p:txBody>
      </p:sp>
      <p:sp>
        <p:nvSpPr>
          <p:cNvPr id="2" name="TextBox 1"/>
          <p:cNvSpPr txBox="1"/>
          <p:nvPr/>
        </p:nvSpPr>
        <p:spPr>
          <a:xfrm>
            <a:off x="551330" y="1290918"/>
            <a:ext cx="9350039" cy="3293209"/>
          </a:xfrm>
          <a:prstGeom prst="rect">
            <a:avLst/>
          </a:prstGeom>
          <a:noFill/>
        </p:spPr>
        <p:txBody>
          <a:bodyPr wrap="square" rtlCol="0">
            <a:spAutoFit/>
          </a:bodyPr>
          <a:lstStyle/>
          <a:p>
            <a:pPr algn="ctr"/>
            <a:r>
              <a:rPr lang="en-US" sz="3600" b="1" dirty="0" smtClean="0">
                <a:solidFill>
                  <a:schemeClr val="bg1"/>
                </a:solidFill>
                <a:effectLst>
                  <a:outerShdw blurRad="50800" dist="76200" dir="2700000" algn="tl" rotWithShape="0">
                    <a:prstClr val="black">
                      <a:alpha val="40000"/>
                    </a:prstClr>
                  </a:outerShdw>
                </a:effectLst>
              </a:rPr>
              <a:t>The bad news: Dead in Sins</a:t>
            </a:r>
          </a:p>
          <a:p>
            <a:pPr algn="ctr"/>
            <a:r>
              <a:rPr lang="en-US" sz="3600" dirty="0" smtClean="0">
                <a:solidFill>
                  <a:schemeClr val="bg1"/>
                </a:solidFill>
                <a:effectLst>
                  <a:outerShdw blurRad="50800" dist="76200" dir="2700000" algn="tl" rotWithShape="0">
                    <a:prstClr val="black">
                      <a:alpha val="40000"/>
                    </a:prstClr>
                  </a:outerShdw>
                </a:effectLst>
              </a:rPr>
              <a:t>Self-absorption makes us like the devil, </a:t>
            </a:r>
          </a:p>
          <a:p>
            <a:pPr algn="ctr"/>
            <a:r>
              <a:rPr lang="en-US" sz="3600" dirty="0" smtClean="0">
                <a:solidFill>
                  <a:schemeClr val="bg1"/>
                </a:solidFill>
                <a:effectLst>
                  <a:outerShdw blurRad="50800" dist="76200" dir="2700000" algn="tl" rotWithShape="0">
                    <a:prstClr val="black">
                      <a:alpha val="40000"/>
                    </a:prstClr>
                  </a:outerShdw>
                </a:effectLst>
              </a:rPr>
              <a:t>whose sin was </a:t>
            </a:r>
            <a:r>
              <a:rPr lang="en-US" sz="3600" u="sng" dirty="0" smtClean="0">
                <a:solidFill>
                  <a:schemeClr val="bg1"/>
                </a:solidFill>
                <a:effectLst>
                  <a:outerShdw blurRad="50800" dist="76200" dir="2700000" algn="tl" rotWithShape="0">
                    <a:prstClr val="black">
                      <a:alpha val="40000"/>
                    </a:prstClr>
                  </a:outerShdw>
                </a:effectLst>
              </a:rPr>
              <a:t>conceit</a:t>
            </a:r>
            <a:r>
              <a:rPr lang="en-US" sz="3600" dirty="0" smtClean="0">
                <a:solidFill>
                  <a:schemeClr val="bg1"/>
                </a:solidFill>
                <a:effectLst>
                  <a:outerShdw blurRad="50800" dist="76200" dir="2700000" algn="tl" rotWithShape="0">
                    <a:prstClr val="black">
                      <a:alpha val="40000"/>
                    </a:prstClr>
                  </a:outerShdw>
                </a:effectLst>
              </a:rPr>
              <a:t> (1 Tim 3.6).  </a:t>
            </a:r>
          </a:p>
          <a:p>
            <a:pPr algn="ctr"/>
            <a:r>
              <a:rPr lang="en-US" sz="3600" dirty="0" smtClean="0">
                <a:solidFill>
                  <a:schemeClr val="bg1"/>
                </a:solidFill>
                <a:effectLst>
                  <a:outerShdw blurRad="50800" dist="76200" dir="2700000" algn="tl" rotWithShape="0">
                    <a:prstClr val="black">
                      <a:alpha val="40000"/>
                    </a:prstClr>
                  </a:outerShdw>
                </a:effectLst>
              </a:rPr>
              <a:t>It marks us for </a:t>
            </a:r>
            <a:r>
              <a:rPr lang="en-US" sz="3600" u="sng" dirty="0" smtClean="0">
                <a:solidFill>
                  <a:schemeClr val="bg1"/>
                </a:solidFill>
                <a:effectLst>
                  <a:outerShdw blurRad="50800" dist="76200" dir="2700000" algn="tl" rotWithShape="0">
                    <a:prstClr val="black">
                      <a:alpha val="40000"/>
                    </a:prstClr>
                  </a:outerShdw>
                </a:effectLst>
              </a:rPr>
              <a:t>hell</a:t>
            </a:r>
            <a:r>
              <a:rPr lang="en-US" sz="3600" dirty="0" smtClean="0">
                <a:solidFill>
                  <a:schemeClr val="bg1"/>
                </a:solidFill>
                <a:effectLst>
                  <a:outerShdw blurRad="50800" dist="76200" dir="2700000" algn="tl" rotWithShape="0">
                    <a:prstClr val="black">
                      <a:alpha val="40000"/>
                    </a:prstClr>
                  </a:outerShdw>
                </a:effectLst>
              </a:rPr>
              <a:t>. </a:t>
            </a:r>
          </a:p>
          <a:p>
            <a:pPr algn="ctr"/>
            <a:r>
              <a:rPr lang="en-US" sz="3200" i="1" dirty="0" smtClean="0">
                <a:solidFill>
                  <a:schemeClr val="bg1"/>
                </a:solidFill>
                <a:effectLst>
                  <a:outerShdw blurRad="50800" dist="76200" dir="2700000" algn="tl" rotWithShape="0">
                    <a:prstClr val="black">
                      <a:alpha val="40000"/>
                    </a:prstClr>
                  </a:outerShdw>
                </a:effectLst>
              </a:rPr>
              <a:t>There is nothing that makes you more miserable (or less interesting) than self-absorption. </a:t>
            </a:r>
            <a:r>
              <a:rPr lang="en-US" sz="3200" dirty="0" smtClean="0">
                <a:solidFill>
                  <a:schemeClr val="bg1"/>
                </a:solidFill>
                <a:effectLst>
                  <a:outerShdw blurRad="50800" dist="76200" dir="2700000" algn="tl" rotWithShape="0">
                    <a:prstClr val="black">
                      <a:alpha val="40000"/>
                    </a:prstClr>
                  </a:outerShdw>
                </a:effectLst>
              </a:rPr>
              <a:t>Tim Keller</a:t>
            </a:r>
          </a:p>
        </p:txBody>
      </p:sp>
    </p:spTree>
    <p:extLst>
      <p:ext uri="{BB962C8B-B14F-4D97-AF65-F5344CB8AC3E}">
        <p14:creationId xmlns:p14="http://schemas.microsoft.com/office/powerpoint/2010/main" val="12379773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3"/>
          <p:cNvSpPr txBox="1">
            <a:spLocks noChangeArrowheads="1"/>
          </p:cNvSpPr>
          <p:nvPr/>
        </p:nvSpPr>
        <p:spPr bwMode="auto">
          <a:xfrm rot="5400000">
            <a:off x="7747126" y="2170801"/>
            <a:ext cx="6974345" cy="2477601"/>
          </a:xfrm>
          <a:prstGeom prst="rect">
            <a:avLst/>
          </a:prstGeom>
          <a:noFill/>
          <a:ln w="9525">
            <a:noFill/>
            <a:miter lim="800000"/>
            <a:headEnd/>
            <a:tailEnd/>
          </a:ln>
        </p:spPr>
        <p:txBody>
          <a:bodyPr wrap="none">
            <a:prstTxWarp prst="textNoShape">
              <a:avLst/>
            </a:prstTxWarp>
            <a:spAutoFit/>
          </a:bodyPr>
          <a:lstStyle/>
          <a:p>
            <a:pPr fontAlgn="base">
              <a:spcBef>
                <a:spcPct val="0"/>
              </a:spcBef>
              <a:spcAft>
                <a:spcPct val="0"/>
              </a:spcAft>
            </a:pPr>
            <a:r>
              <a:rPr lang="en-US" sz="15500" dirty="0" smtClean="0">
                <a:ln>
                  <a:solidFill>
                    <a:srgbClr val="9BBB59">
                      <a:lumMod val="50000"/>
                      <a:alpha val="9000"/>
                    </a:srgbClr>
                  </a:solidFill>
                </a:ln>
                <a:solidFill>
                  <a:srgbClr val="C0504D">
                    <a:lumMod val="40000"/>
                    <a:lumOff val="60000"/>
                    <a:alpha val="49000"/>
                  </a:srgbClr>
                </a:solidFill>
                <a:effectLst>
                  <a:outerShdw blurRad="50800" dist="76200" dir="2700000" algn="tl" rotWithShape="0">
                    <a:prstClr val="black">
                      <a:alpha val="40000"/>
                    </a:prstClr>
                  </a:outerShdw>
                </a:effectLst>
                <a:latin typeface="Futura"/>
                <a:ea typeface="Stencil" charset="0"/>
                <a:cs typeface="Futura"/>
              </a:rPr>
              <a:t>GRACE</a:t>
            </a:r>
            <a:endParaRPr lang="en-US" sz="15500" dirty="0">
              <a:ln>
                <a:solidFill>
                  <a:srgbClr val="9BBB59">
                    <a:lumMod val="50000"/>
                    <a:alpha val="9000"/>
                  </a:srgbClr>
                </a:solidFill>
              </a:ln>
              <a:solidFill>
                <a:srgbClr val="C0504D">
                  <a:lumMod val="40000"/>
                  <a:lumOff val="60000"/>
                  <a:alpha val="49000"/>
                </a:srgbClr>
              </a:solidFill>
              <a:effectLst>
                <a:outerShdw blurRad="50800" dist="76200" dir="2700000" algn="tl" rotWithShape="0">
                  <a:prstClr val="black">
                    <a:alpha val="40000"/>
                  </a:prstClr>
                </a:outerShdw>
              </a:effectLst>
              <a:latin typeface="Futura"/>
              <a:ea typeface="Stencil" charset="0"/>
              <a:cs typeface="Futura"/>
            </a:endParaRPr>
          </a:p>
        </p:txBody>
      </p:sp>
      <p:sp>
        <p:nvSpPr>
          <p:cNvPr id="8" name="Title 1"/>
          <p:cNvSpPr txBox="1">
            <a:spLocks/>
          </p:cNvSpPr>
          <p:nvPr/>
        </p:nvSpPr>
        <p:spPr>
          <a:xfrm>
            <a:off x="283981" y="0"/>
            <a:ext cx="8229600" cy="1143000"/>
          </a:xfrm>
          <a:prstGeom prst="rect">
            <a:avLst/>
          </a:prstGeom>
          <a:effectLst>
            <a:outerShdw blurRad="50800" dist="38100" dir="2700000">
              <a:srgbClr val="000000">
                <a:alpha val="43000"/>
              </a:srgbClr>
            </a:outerShdw>
          </a:effectLst>
        </p:spPr>
        <p:txBody>
          <a:bodyPr vert="horz" lIns="91440" tIns="45720" rIns="91440" bIns="45720" rtlCol="0" anchor="ctr">
            <a:normAutofit fontScale="85000" lnSpcReduction="10000"/>
          </a:bodyPr>
          <a:lstStyle/>
          <a:p>
            <a:pPr algn="ctr">
              <a:spcBef>
                <a:spcPct val="0"/>
              </a:spcBef>
              <a:defRPr/>
            </a:pPr>
            <a:r>
              <a:rPr lang="en-US" sz="4800" b="1">
                <a:solidFill>
                  <a:prstClr val="white"/>
                </a:solidFill>
                <a:latin typeface="Helvetica Neue" charset="0"/>
                <a:ea typeface="Helvetica Neue" charset="0"/>
                <a:cs typeface="Helvetica Neue" charset="0"/>
              </a:rPr>
              <a:t>Alive in Christ – Saved by Grace</a:t>
            </a:r>
          </a:p>
        </p:txBody>
      </p:sp>
      <p:sp>
        <p:nvSpPr>
          <p:cNvPr id="2" name="TextBox 1"/>
          <p:cNvSpPr txBox="1"/>
          <p:nvPr/>
        </p:nvSpPr>
        <p:spPr>
          <a:xfrm>
            <a:off x="551330" y="1290918"/>
            <a:ext cx="9350039" cy="4462760"/>
          </a:xfrm>
          <a:prstGeom prst="rect">
            <a:avLst/>
          </a:prstGeom>
          <a:noFill/>
        </p:spPr>
        <p:txBody>
          <a:bodyPr wrap="square" rtlCol="0">
            <a:spAutoFit/>
          </a:bodyPr>
          <a:lstStyle/>
          <a:p>
            <a:pPr algn="ctr"/>
            <a:r>
              <a:rPr lang="en-US" sz="3600" b="1" dirty="0" smtClean="0">
                <a:solidFill>
                  <a:schemeClr val="bg1"/>
                </a:solidFill>
                <a:effectLst>
                  <a:outerShdw blurRad="50800" dist="76200" dir="2700000" algn="tl" rotWithShape="0">
                    <a:prstClr val="black">
                      <a:alpha val="40000"/>
                    </a:prstClr>
                  </a:outerShdw>
                </a:effectLst>
              </a:rPr>
              <a:t>The bad news: Dead in Sins</a:t>
            </a:r>
          </a:p>
          <a:p>
            <a:pPr algn="ctr"/>
            <a:r>
              <a:rPr lang="en-US" sz="3600" dirty="0" smtClean="0">
                <a:solidFill>
                  <a:schemeClr val="bg1"/>
                </a:solidFill>
                <a:effectLst>
                  <a:outerShdw blurRad="50800" dist="76200" dir="2700000" algn="tl" rotWithShape="0">
                    <a:prstClr val="black">
                      <a:alpha val="40000"/>
                    </a:prstClr>
                  </a:outerShdw>
                </a:effectLst>
              </a:rPr>
              <a:t>Result: God’s anger: </a:t>
            </a:r>
          </a:p>
          <a:p>
            <a:pPr algn="ctr"/>
            <a:r>
              <a:rPr lang="en-US" sz="3200" i="1" dirty="0" smtClean="0">
                <a:solidFill>
                  <a:schemeClr val="bg1"/>
                </a:solidFill>
                <a:effectLst>
                  <a:outerShdw blurRad="50800" dist="76200" dir="2700000" algn="tl" rotWithShape="0">
                    <a:prstClr val="black">
                      <a:alpha val="40000"/>
                    </a:prstClr>
                  </a:outerShdw>
                </a:effectLst>
              </a:rPr>
              <a:t>we were by nature children of wrath. (v 3 NASV)</a:t>
            </a:r>
          </a:p>
          <a:p>
            <a:pPr algn="ctr"/>
            <a:r>
              <a:rPr lang="en-US" sz="3600" dirty="0" smtClean="0">
                <a:solidFill>
                  <a:schemeClr val="bg1"/>
                </a:solidFill>
                <a:effectLst>
                  <a:outerShdw blurRad="50800" dist="76200" dir="2700000" algn="tl" rotWithShape="0">
                    <a:prstClr val="black">
                      <a:alpha val="40000"/>
                    </a:prstClr>
                  </a:outerShdw>
                </a:effectLst>
              </a:rPr>
              <a:t>God shows </a:t>
            </a:r>
            <a:r>
              <a:rPr lang="en-US" sz="3600" u="sng" dirty="0" smtClean="0">
                <a:solidFill>
                  <a:schemeClr val="bg1"/>
                </a:solidFill>
                <a:effectLst>
                  <a:outerShdw blurRad="50800" dist="76200" dir="2700000" algn="tl" rotWithShape="0">
                    <a:prstClr val="black">
                      <a:alpha val="40000"/>
                    </a:prstClr>
                  </a:outerShdw>
                </a:effectLst>
              </a:rPr>
              <a:t>grace</a:t>
            </a:r>
            <a:r>
              <a:rPr lang="en-US" sz="3600" dirty="0" smtClean="0">
                <a:solidFill>
                  <a:schemeClr val="bg1"/>
                </a:solidFill>
                <a:effectLst>
                  <a:outerShdw blurRad="50800" dist="76200" dir="2700000" algn="tl" rotWithShape="0">
                    <a:prstClr val="black">
                      <a:alpha val="40000"/>
                    </a:prstClr>
                  </a:outerShdw>
                </a:effectLst>
              </a:rPr>
              <a:t> toward us </a:t>
            </a:r>
          </a:p>
          <a:p>
            <a:pPr algn="ctr"/>
            <a:r>
              <a:rPr lang="en-US" sz="3600" dirty="0" smtClean="0">
                <a:solidFill>
                  <a:schemeClr val="bg1"/>
                </a:solidFill>
                <a:effectLst>
                  <a:outerShdw blurRad="50800" dist="76200" dir="2700000" algn="tl" rotWithShape="0">
                    <a:prstClr val="black">
                      <a:alpha val="40000"/>
                    </a:prstClr>
                  </a:outerShdw>
                </a:effectLst>
              </a:rPr>
              <a:t>by defining our desperate condition. </a:t>
            </a:r>
          </a:p>
          <a:p>
            <a:pPr algn="ctr"/>
            <a:endParaRPr lang="en-US" sz="3600" dirty="0" smtClean="0">
              <a:solidFill>
                <a:schemeClr val="bg1"/>
              </a:solidFill>
              <a:effectLst>
                <a:outerShdw blurRad="50800" dist="76200" dir="2700000" algn="tl" rotWithShape="0">
                  <a:prstClr val="black">
                    <a:alpha val="40000"/>
                  </a:prstClr>
                </a:outerShdw>
              </a:effectLst>
            </a:endParaRPr>
          </a:p>
          <a:p>
            <a:pPr algn="ctr"/>
            <a:r>
              <a:rPr lang="en-US" sz="3200" i="1" dirty="0" smtClean="0">
                <a:solidFill>
                  <a:schemeClr val="bg1"/>
                </a:solidFill>
                <a:effectLst>
                  <a:outerShdw blurRad="50800" dist="76200" dir="2700000" algn="tl" rotWithShape="0">
                    <a:prstClr val="black">
                      <a:alpha val="40000"/>
                    </a:prstClr>
                  </a:outerShdw>
                </a:effectLst>
              </a:rPr>
              <a:t>A physiotherapist is the kindest, cruelest person </a:t>
            </a:r>
          </a:p>
          <a:p>
            <a:pPr algn="ctr"/>
            <a:r>
              <a:rPr lang="en-US" sz="3200" i="1" dirty="0" smtClean="0">
                <a:solidFill>
                  <a:schemeClr val="bg1"/>
                </a:solidFill>
                <a:effectLst>
                  <a:outerShdw blurRad="50800" dist="76200" dir="2700000" algn="tl" rotWithShape="0">
                    <a:prstClr val="black">
                      <a:alpha val="40000"/>
                    </a:prstClr>
                  </a:outerShdw>
                </a:effectLst>
              </a:rPr>
              <a:t>you'll ever meet. </a:t>
            </a:r>
            <a:r>
              <a:rPr lang="en-US" sz="3200" dirty="0" smtClean="0">
                <a:solidFill>
                  <a:schemeClr val="bg1"/>
                </a:solidFill>
                <a:effectLst>
                  <a:outerShdw blurRad="50800" dist="76200" dir="2700000" algn="tl" rotWithShape="0">
                    <a:prstClr val="black">
                      <a:alpha val="40000"/>
                    </a:prstClr>
                  </a:outerShdw>
                </a:effectLst>
              </a:rPr>
              <a:t>Oliver North</a:t>
            </a:r>
          </a:p>
        </p:txBody>
      </p:sp>
    </p:spTree>
    <p:extLst>
      <p:ext uri="{BB962C8B-B14F-4D97-AF65-F5344CB8AC3E}">
        <p14:creationId xmlns:p14="http://schemas.microsoft.com/office/powerpoint/2010/main" val="17341979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3"/>
          <p:cNvSpPr txBox="1">
            <a:spLocks noChangeArrowheads="1"/>
          </p:cNvSpPr>
          <p:nvPr/>
        </p:nvSpPr>
        <p:spPr bwMode="auto">
          <a:xfrm rot="5400000">
            <a:off x="7747126" y="2170801"/>
            <a:ext cx="6974345" cy="2477601"/>
          </a:xfrm>
          <a:prstGeom prst="rect">
            <a:avLst/>
          </a:prstGeom>
          <a:noFill/>
          <a:ln w="9525">
            <a:noFill/>
            <a:miter lim="800000"/>
            <a:headEnd/>
            <a:tailEnd/>
          </a:ln>
        </p:spPr>
        <p:txBody>
          <a:bodyPr wrap="none">
            <a:prstTxWarp prst="textNoShape">
              <a:avLst/>
            </a:prstTxWarp>
            <a:spAutoFit/>
          </a:bodyPr>
          <a:lstStyle/>
          <a:p>
            <a:pPr fontAlgn="base">
              <a:spcBef>
                <a:spcPct val="0"/>
              </a:spcBef>
              <a:spcAft>
                <a:spcPct val="0"/>
              </a:spcAft>
            </a:pPr>
            <a:r>
              <a:rPr lang="en-US" sz="15500" dirty="0" smtClean="0">
                <a:ln>
                  <a:solidFill>
                    <a:srgbClr val="9BBB59">
                      <a:lumMod val="50000"/>
                      <a:alpha val="9000"/>
                    </a:srgbClr>
                  </a:solidFill>
                </a:ln>
                <a:solidFill>
                  <a:srgbClr val="C0504D">
                    <a:lumMod val="40000"/>
                    <a:lumOff val="60000"/>
                    <a:alpha val="49000"/>
                  </a:srgbClr>
                </a:solidFill>
                <a:effectLst>
                  <a:outerShdw blurRad="50800" dist="76200" dir="2700000" algn="tl" rotWithShape="0">
                    <a:prstClr val="black">
                      <a:alpha val="40000"/>
                    </a:prstClr>
                  </a:outerShdw>
                </a:effectLst>
                <a:latin typeface="Futura"/>
                <a:ea typeface="Stencil" charset="0"/>
                <a:cs typeface="Futura"/>
              </a:rPr>
              <a:t>GRACE</a:t>
            </a:r>
            <a:endParaRPr lang="en-US" sz="15500" dirty="0">
              <a:ln>
                <a:solidFill>
                  <a:srgbClr val="9BBB59">
                    <a:lumMod val="50000"/>
                    <a:alpha val="9000"/>
                  </a:srgbClr>
                </a:solidFill>
              </a:ln>
              <a:solidFill>
                <a:srgbClr val="C0504D">
                  <a:lumMod val="40000"/>
                  <a:lumOff val="60000"/>
                  <a:alpha val="49000"/>
                </a:srgbClr>
              </a:solidFill>
              <a:effectLst>
                <a:outerShdw blurRad="50800" dist="76200" dir="2700000" algn="tl" rotWithShape="0">
                  <a:prstClr val="black">
                    <a:alpha val="40000"/>
                  </a:prstClr>
                </a:outerShdw>
              </a:effectLst>
              <a:latin typeface="Futura"/>
              <a:ea typeface="Stencil" charset="0"/>
              <a:cs typeface="Futura"/>
            </a:endParaRPr>
          </a:p>
        </p:txBody>
      </p:sp>
      <p:sp>
        <p:nvSpPr>
          <p:cNvPr id="8" name="Title 1"/>
          <p:cNvSpPr txBox="1">
            <a:spLocks/>
          </p:cNvSpPr>
          <p:nvPr/>
        </p:nvSpPr>
        <p:spPr>
          <a:xfrm>
            <a:off x="283981" y="0"/>
            <a:ext cx="8229600" cy="1143000"/>
          </a:xfrm>
          <a:prstGeom prst="rect">
            <a:avLst/>
          </a:prstGeom>
          <a:effectLst>
            <a:outerShdw blurRad="50800" dist="38100" dir="2700000">
              <a:srgbClr val="000000">
                <a:alpha val="43000"/>
              </a:srgbClr>
            </a:outerShdw>
          </a:effectLst>
        </p:spPr>
        <p:txBody>
          <a:bodyPr vert="horz" lIns="91440" tIns="45720" rIns="91440" bIns="45720" rtlCol="0" anchor="ctr">
            <a:normAutofit fontScale="85000" lnSpcReduction="10000"/>
          </a:bodyPr>
          <a:lstStyle/>
          <a:p>
            <a:pPr algn="ctr">
              <a:spcBef>
                <a:spcPct val="0"/>
              </a:spcBef>
              <a:defRPr/>
            </a:pPr>
            <a:r>
              <a:rPr lang="en-US" sz="4800" b="1">
                <a:solidFill>
                  <a:prstClr val="white"/>
                </a:solidFill>
                <a:latin typeface="Helvetica Neue" charset="0"/>
                <a:ea typeface="Helvetica Neue" charset="0"/>
                <a:cs typeface="Helvetica Neue" charset="0"/>
              </a:rPr>
              <a:t>Alive in Christ – Saved by Grace</a:t>
            </a:r>
          </a:p>
        </p:txBody>
      </p:sp>
      <p:sp>
        <p:nvSpPr>
          <p:cNvPr id="2" name="TextBox 1"/>
          <p:cNvSpPr txBox="1"/>
          <p:nvPr/>
        </p:nvSpPr>
        <p:spPr>
          <a:xfrm>
            <a:off x="551330" y="1290918"/>
            <a:ext cx="9350039" cy="3908762"/>
          </a:xfrm>
          <a:prstGeom prst="rect">
            <a:avLst/>
          </a:prstGeom>
          <a:noFill/>
        </p:spPr>
        <p:txBody>
          <a:bodyPr wrap="square" rtlCol="0">
            <a:spAutoFit/>
          </a:bodyPr>
          <a:lstStyle/>
          <a:p>
            <a:pPr algn="ctr"/>
            <a:r>
              <a:rPr lang="en-US" sz="3600" b="1" dirty="0" smtClean="0">
                <a:solidFill>
                  <a:schemeClr val="bg1"/>
                </a:solidFill>
                <a:effectLst>
                  <a:outerShdw blurRad="50800" dist="76200" dir="2700000" algn="tl" rotWithShape="0">
                    <a:prstClr val="black">
                      <a:alpha val="40000"/>
                    </a:prstClr>
                  </a:outerShdw>
                </a:effectLst>
              </a:rPr>
              <a:t>The Good News: Alive in Christ</a:t>
            </a:r>
          </a:p>
          <a:p>
            <a:pPr algn="ctr"/>
            <a:r>
              <a:rPr lang="en-US" sz="3200" i="1" dirty="0" smtClean="0">
                <a:solidFill>
                  <a:schemeClr val="bg1"/>
                </a:solidFill>
                <a:effectLst>
                  <a:outerShdw blurRad="50800" dist="76200" dir="2700000" algn="tl" rotWithShape="0">
                    <a:prstClr val="black">
                      <a:alpha val="40000"/>
                    </a:prstClr>
                  </a:outerShdw>
                </a:effectLst>
              </a:rPr>
              <a:t>4 But God is so rich in mercy, and he loved us so much, 5 that even though we were dead </a:t>
            </a:r>
            <a:r>
              <a:rPr lang="en-US" sz="3200" i="1" dirty="0" smtClean="0">
                <a:solidFill>
                  <a:schemeClr val="bg1"/>
                </a:solidFill>
                <a:effectLst>
                  <a:outerShdw blurRad="50800" dist="76200" dir="2700000" algn="tl" rotWithShape="0">
                    <a:prstClr val="black">
                      <a:alpha val="40000"/>
                    </a:prstClr>
                  </a:outerShdw>
                </a:effectLst>
              </a:rPr>
              <a:t>because </a:t>
            </a:r>
            <a:r>
              <a:rPr lang="en-US" sz="3200" i="1" dirty="0" smtClean="0">
                <a:solidFill>
                  <a:schemeClr val="bg1"/>
                </a:solidFill>
                <a:effectLst>
                  <a:outerShdw blurRad="50800" dist="76200" dir="2700000" algn="tl" rotWithShape="0">
                    <a:prstClr val="black">
                      <a:alpha val="40000"/>
                    </a:prstClr>
                  </a:outerShdw>
                </a:effectLst>
              </a:rPr>
              <a:t>of our sins, he gave us life </a:t>
            </a:r>
            <a:r>
              <a:rPr lang="en-US" sz="3200" i="1" dirty="0" smtClean="0">
                <a:solidFill>
                  <a:schemeClr val="bg1"/>
                </a:solidFill>
                <a:effectLst>
                  <a:outerShdw blurRad="50800" dist="76200" dir="2700000" algn="tl" rotWithShape="0">
                    <a:prstClr val="black">
                      <a:alpha val="40000"/>
                    </a:prstClr>
                  </a:outerShdw>
                </a:effectLst>
              </a:rPr>
              <a:t>when </a:t>
            </a:r>
            <a:r>
              <a:rPr lang="en-US" sz="3200" i="1" dirty="0" smtClean="0">
                <a:solidFill>
                  <a:schemeClr val="bg1"/>
                </a:solidFill>
                <a:effectLst>
                  <a:outerShdw blurRad="50800" dist="76200" dir="2700000" algn="tl" rotWithShape="0">
                    <a:prstClr val="black">
                      <a:alpha val="40000"/>
                    </a:prstClr>
                  </a:outerShdw>
                </a:effectLst>
              </a:rPr>
              <a:t>he raised Christ from the dead. </a:t>
            </a:r>
          </a:p>
          <a:p>
            <a:pPr algn="ctr"/>
            <a:r>
              <a:rPr lang="en-US" sz="3200" i="1" dirty="0" smtClean="0">
                <a:solidFill>
                  <a:schemeClr val="bg1"/>
                </a:solidFill>
                <a:effectLst>
                  <a:outerShdw blurRad="50800" dist="76200" dir="2700000" algn="tl" rotWithShape="0">
                    <a:prstClr val="black">
                      <a:alpha val="40000"/>
                    </a:prstClr>
                  </a:outerShdw>
                </a:effectLst>
              </a:rPr>
              <a:t>(It is only by God’s grace </a:t>
            </a:r>
            <a:r>
              <a:rPr lang="en-US" sz="3200" i="1" dirty="0" smtClean="0">
                <a:solidFill>
                  <a:schemeClr val="bg1"/>
                </a:solidFill>
                <a:effectLst>
                  <a:outerShdw blurRad="50800" dist="76200" dir="2700000" algn="tl" rotWithShape="0">
                    <a:prstClr val="black">
                      <a:alpha val="40000"/>
                    </a:prstClr>
                  </a:outerShdw>
                </a:effectLst>
              </a:rPr>
              <a:t>that </a:t>
            </a:r>
            <a:r>
              <a:rPr lang="en-US" sz="3200" i="1" dirty="0" smtClean="0">
                <a:solidFill>
                  <a:schemeClr val="bg1"/>
                </a:solidFill>
                <a:effectLst>
                  <a:outerShdw blurRad="50800" dist="76200" dir="2700000" algn="tl" rotWithShape="0">
                    <a:prstClr val="black">
                      <a:alpha val="40000"/>
                    </a:prstClr>
                  </a:outerShdw>
                </a:effectLst>
              </a:rPr>
              <a:t>you have been saved</a:t>
            </a:r>
            <a:r>
              <a:rPr lang="en-US" sz="3200" i="1" dirty="0" smtClean="0">
                <a:solidFill>
                  <a:schemeClr val="bg1"/>
                </a:solidFill>
                <a:effectLst>
                  <a:outerShdw blurRad="50800" dist="76200" dir="2700000" algn="tl" rotWithShape="0">
                    <a:prstClr val="black">
                      <a:alpha val="40000"/>
                    </a:prstClr>
                  </a:outerShdw>
                </a:effectLst>
              </a:rPr>
              <a:t>!)</a:t>
            </a:r>
          </a:p>
          <a:p>
            <a:pPr algn="ctr"/>
            <a:r>
              <a:rPr lang="en-US" altLang="zh-CN" sz="2800" i="1" dirty="0">
                <a:solidFill>
                  <a:schemeClr val="bg1"/>
                </a:solidFill>
                <a:effectLst>
                  <a:outerShdw blurRad="50800" dist="76200" dir="2700000" algn="tl" rotWithShape="0">
                    <a:prstClr val="black">
                      <a:alpha val="40000"/>
                    </a:prstClr>
                  </a:outerShdw>
                </a:effectLst>
              </a:rPr>
              <a:t>4 </a:t>
            </a:r>
            <a:r>
              <a:rPr lang="zh-CN" altLang="en-US" sz="2800" i="1" dirty="0">
                <a:solidFill>
                  <a:schemeClr val="bg1"/>
                </a:solidFill>
                <a:effectLst>
                  <a:outerShdw blurRad="50800" dist="76200" dir="2700000" algn="tl" rotWithShape="0">
                    <a:prstClr val="black">
                      <a:alpha val="40000"/>
                    </a:prstClr>
                  </a:outerShdw>
                </a:effectLst>
              </a:rPr>
              <a:t>然而，神既有丰富的怜悯，因他爱我们的大爱</a:t>
            </a:r>
            <a:r>
              <a:rPr lang="en-US" altLang="zh-CN" sz="2800" i="1" dirty="0">
                <a:solidFill>
                  <a:schemeClr val="bg1"/>
                </a:solidFill>
                <a:effectLst>
                  <a:outerShdw blurRad="50800" dist="76200" dir="2700000" algn="tl" rotWithShape="0">
                    <a:prstClr val="black">
                      <a:alpha val="40000"/>
                    </a:prstClr>
                  </a:outerShdw>
                </a:effectLst>
              </a:rPr>
              <a:t>, 5</a:t>
            </a:r>
            <a:r>
              <a:rPr lang="zh-CN" altLang="en-US" sz="2800" i="1" dirty="0">
                <a:solidFill>
                  <a:schemeClr val="bg1"/>
                </a:solidFill>
                <a:effectLst>
                  <a:outerShdw blurRad="50800" dist="76200" dir="2700000" algn="tl" rotWithShape="0">
                    <a:prstClr val="black">
                      <a:alpha val="40000"/>
                    </a:prstClr>
                  </a:outerShdw>
                </a:effectLst>
              </a:rPr>
              <a:t>当我们死在过犯中的时候，便叫我们与基督一同活过来。你们得救是本乎恩。 </a:t>
            </a:r>
            <a:endParaRPr lang="en-US" sz="2800" i="1" dirty="0" smtClean="0">
              <a:solidFill>
                <a:schemeClr val="bg1"/>
              </a:solidFill>
              <a:effectLst>
                <a:outerShdw blurRad="50800" dist="76200" dir="2700000" algn="tl" rotWithShape="0">
                  <a:prstClr val="black">
                    <a:alpha val="40000"/>
                  </a:prstClr>
                </a:outerShdw>
              </a:effectLst>
            </a:endParaRPr>
          </a:p>
        </p:txBody>
      </p:sp>
    </p:spTree>
    <p:extLst>
      <p:ext uri="{BB962C8B-B14F-4D97-AF65-F5344CB8AC3E}">
        <p14:creationId xmlns:p14="http://schemas.microsoft.com/office/powerpoint/2010/main" val="17192428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3"/>
          <p:cNvSpPr txBox="1">
            <a:spLocks noChangeArrowheads="1"/>
          </p:cNvSpPr>
          <p:nvPr/>
        </p:nvSpPr>
        <p:spPr bwMode="auto">
          <a:xfrm rot="5400000">
            <a:off x="7747126" y="2170801"/>
            <a:ext cx="6974345" cy="2477601"/>
          </a:xfrm>
          <a:prstGeom prst="rect">
            <a:avLst/>
          </a:prstGeom>
          <a:noFill/>
          <a:ln w="9525">
            <a:noFill/>
            <a:miter lim="800000"/>
            <a:headEnd/>
            <a:tailEnd/>
          </a:ln>
        </p:spPr>
        <p:txBody>
          <a:bodyPr wrap="none">
            <a:prstTxWarp prst="textNoShape">
              <a:avLst/>
            </a:prstTxWarp>
            <a:spAutoFit/>
          </a:bodyPr>
          <a:lstStyle/>
          <a:p>
            <a:pPr fontAlgn="base">
              <a:spcBef>
                <a:spcPct val="0"/>
              </a:spcBef>
              <a:spcAft>
                <a:spcPct val="0"/>
              </a:spcAft>
            </a:pPr>
            <a:r>
              <a:rPr lang="en-US" sz="15500" dirty="0" smtClean="0">
                <a:ln>
                  <a:solidFill>
                    <a:srgbClr val="9BBB59">
                      <a:lumMod val="50000"/>
                      <a:alpha val="9000"/>
                    </a:srgbClr>
                  </a:solidFill>
                </a:ln>
                <a:solidFill>
                  <a:srgbClr val="C0504D">
                    <a:lumMod val="40000"/>
                    <a:lumOff val="60000"/>
                    <a:alpha val="49000"/>
                  </a:srgbClr>
                </a:solidFill>
                <a:effectLst>
                  <a:outerShdw blurRad="50800" dist="76200" dir="2700000" algn="tl" rotWithShape="0">
                    <a:prstClr val="black">
                      <a:alpha val="40000"/>
                    </a:prstClr>
                  </a:outerShdw>
                </a:effectLst>
                <a:latin typeface="Futura"/>
                <a:ea typeface="Stencil" charset="0"/>
                <a:cs typeface="Futura"/>
              </a:rPr>
              <a:t>GRACE</a:t>
            </a:r>
            <a:endParaRPr lang="en-US" sz="15500" dirty="0">
              <a:ln>
                <a:solidFill>
                  <a:srgbClr val="9BBB59">
                    <a:lumMod val="50000"/>
                    <a:alpha val="9000"/>
                  </a:srgbClr>
                </a:solidFill>
              </a:ln>
              <a:solidFill>
                <a:srgbClr val="C0504D">
                  <a:lumMod val="40000"/>
                  <a:lumOff val="60000"/>
                  <a:alpha val="49000"/>
                </a:srgbClr>
              </a:solidFill>
              <a:effectLst>
                <a:outerShdw blurRad="50800" dist="76200" dir="2700000" algn="tl" rotWithShape="0">
                  <a:prstClr val="black">
                    <a:alpha val="40000"/>
                  </a:prstClr>
                </a:outerShdw>
              </a:effectLst>
              <a:latin typeface="Futura"/>
              <a:ea typeface="Stencil" charset="0"/>
              <a:cs typeface="Futura"/>
            </a:endParaRPr>
          </a:p>
        </p:txBody>
      </p:sp>
      <p:sp>
        <p:nvSpPr>
          <p:cNvPr id="8" name="Title 1"/>
          <p:cNvSpPr txBox="1">
            <a:spLocks/>
          </p:cNvSpPr>
          <p:nvPr/>
        </p:nvSpPr>
        <p:spPr>
          <a:xfrm>
            <a:off x="283981" y="0"/>
            <a:ext cx="8229600" cy="1143000"/>
          </a:xfrm>
          <a:prstGeom prst="rect">
            <a:avLst/>
          </a:prstGeom>
          <a:effectLst>
            <a:outerShdw blurRad="50800" dist="38100" dir="2700000">
              <a:srgbClr val="000000">
                <a:alpha val="43000"/>
              </a:srgbClr>
            </a:outerShdw>
          </a:effectLst>
        </p:spPr>
        <p:txBody>
          <a:bodyPr vert="horz" lIns="91440" tIns="45720" rIns="91440" bIns="45720" rtlCol="0" anchor="ctr">
            <a:normAutofit fontScale="85000" lnSpcReduction="10000"/>
          </a:bodyPr>
          <a:lstStyle/>
          <a:p>
            <a:pPr algn="ctr">
              <a:spcBef>
                <a:spcPct val="0"/>
              </a:spcBef>
              <a:defRPr/>
            </a:pPr>
            <a:r>
              <a:rPr lang="en-US" sz="4800" b="1">
                <a:solidFill>
                  <a:prstClr val="white"/>
                </a:solidFill>
                <a:latin typeface="Helvetica Neue" charset="0"/>
                <a:ea typeface="Helvetica Neue" charset="0"/>
                <a:cs typeface="Helvetica Neue" charset="0"/>
              </a:rPr>
              <a:t>Alive in Christ – Saved by Grace</a:t>
            </a:r>
          </a:p>
        </p:txBody>
      </p:sp>
      <p:sp>
        <p:nvSpPr>
          <p:cNvPr id="2" name="TextBox 1"/>
          <p:cNvSpPr txBox="1"/>
          <p:nvPr/>
        </p:nvSpPr>
        <p:spPr>
          <a:xfrm>
            <a:off x="551330" y="1290918"/>
            <a:ext cx="9350039" cy="2616101"/>
          </a:xfrm>
          <a:prstGeom prst="rect">
            <a:avLst/>
          </a:prstGeom>
          <a:noFill/>
        </p:spPr>
        <p:txBody>
          <a:bodyPr wrap="square" rtlCol="0">
            <a:spAutoFit/>
          </a:bodyPr>
          <a:lstStyle/>
          <a:p>
            <a:pPr algn="ctr"/>
            <a:r>
              <a:rPr lang="en-US" sz="3600" b="1" dirty="0" smtClean="0">
                <a:solidFill>
                  <a:schemeClr val="bg1"/>
                </a:solidFill>
                <a:effectLst>
                  <a:outerShdw blurRad="50800" dist="76200" dir="2700000" algn="tl" rotWithShape="0">
                    <a:prstClr val="black">
                      <a:alpha val="40000"/>
                    </a:prstClr>
                  </a:outerShdw>
                </a:effectLst>
              </a:rPr>
              <a:t>The Good News: Alive in Christ</a:t>
            </a:r>
          </a:p>
          <a:p>
            <a:pPr algn="ctr"/>
            <a:r>
              <a:rPr lang="en-US" sz="3200" i="1" dirty="0" smtClean="0">
                <a:solidFill>
                  <a:schemeClr val="bg1"/>
                </a:solidFill>
                <a:effectLst>
                  <a:outerShdw blurRad="50800" dist="76200" dir="2700000" algn="tl" rotWithShape="0">
                    <a:prstClr val="black">
                      <a:alpha val="40000"/>
                    </a:prstClr>
                  </a:outerShdw>
                </a:effectLst>
              </a:rPr>
              <a:t>6 For he raised us from the dead along with Christ </a:t>
            </a:r>
          </a:p>
          <a:p>
            <a:pPr algn="ctr"/>
            <a:r>
              <a:rPr lang="en-US" sz="3200" i="1" dirty="0" smtClean="0">
                <a:solidFill>
                  <a:schemeClr val="bg1"/>
                </a:solidFill>
                <a:effectLst>
                  <a:outerShdw blurRad="50800" dist="76200" dir="2700000" algn="tl" rotWithShape="0">
                    <a:prstClr val="black">
                      <a:alpha val="40000"/>
                    </a:prstClr>
                  </a:outerShdw>
                </a:effectLst>
              </a:rPr>
              <a:t>and seated us with him in the heavenly realms </a:t>
            </a:r>
          </a:p>
          <a:p>
            <a:pPr algn="ctr"/>
            <a:r>
              <a:rPr lang="en-US" sz="3200" i="1" dirty="0" smtClean="0">
                <a:solidFill>
                  <a:schemeClr val="bg1"/>
                </a:solidFill>
                <a:effectLst>
                  <a:outerShdw blurRad="50800" dist="76200" dir="2700000" algn="tl" rotWithShape="0">
                    <a:prstClr val="black">
                      <a:alpha val="40000"/>
                    </a:prstClr>
                  </a:outerShdw>
                </a:effectLst>
              </a:rPr>
              <a:t>because we are united with Christ Jesus. </a:t>
            </a:r>
            <a:endParaRPr lang="en-US" sz="3200" i="1" dirty="0" smtClean="0">
              <a:solidFill>
                <a:schemeClr val="bg1"/>
              </a:solidFill>
              <a:effectLst>
                <a:outerShdw blurRad="50800" dist="76200" dir="2700000" algn="tl" rotWithShape="0">
                  <a:prstClr val="black">
                    <a:alpha val="40000"/>
                  </a:prstClr>
                </a:outerShdw>
              </a:effectLst>
            </a:endParaRPr>
          </a:p>
          <a:p>
            <a:pPr algn="ctr"/>
            <a:r>
              <a:rPr lang="en-US" altLang="zh-CN" sz="3200" i="1" dirty="0">
                <a:solidFill>
                  <a:schemeClr val="bg1"/>
                </a:solidFill>
                <a:effectLst>
                  <a:outerShdw blurRad="50800" dist="76200" dir="2700000" algn="tl" rotWithShape="0">
                    <a:prstClr val="black">
                      <a:alpha val="40000"/>
                    </a:prstClr>
                  </a:outerShdw>
                </a:effectLst>
              </a:rPr>
              <a:t>6</a:t>
            </a:r>
            <a:r>
              <a:rPr lang="zh-CN" altLang="en-US" sz="3200" i="1" dirty="0">
                <a:solidFill>
                  <a:schemeClr val="bg1"/>
                </a:solidFill>
                <a:effectLst>
                  <a:outerShdw blurRad="50800" dist="76200" dir="2700000" algn="tl" rotWithShape="0">
                    <a:prstClr val="black">
                      <a:alpha val="40000"/>
                    </a:prstClr>
                  </a:outerShdw>
                </a:effectLst>
              </a:rPr>
              <a:t>他又叫我们与基督耶稣一同复活，一同坐在天上， </a:t>
            </a:r>
            <a:endParaRPr lang="en-US" sz="3200" i="1" dirty="0" smtClean="0">
              <a:solidFill>
                <a:schemeClr val="bg1"/>
              </a:solidFill>
              <a:effectLst>
                <a:outerShdw blurRad="50800" dist="76200" dir="2700000" algn="tl" rotWithShape="0">
                  <a:prstClr val="black">
                    <a:alpha val="40000"/>
                  </a:prstClr>
                </a:outerShdw>
              </a:effectLst>
            </a:endParaRPr>
          </a:p>
        </p:txBody>
      </p:sp>
    </p:spTree>
    <p:extLst>
      <p:ext uri="{BB962C8B-B14F-4D97-AF65-F5344CB8AC3E}">
        <p14:creationId xmlns:p14="http://schemas.microsoft.com/office/powerpoint/2010/main" val="20847604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3"/>
          <p:cNvSpPr txBox="1">
            <a:spLocks noChangeArrowheads="1"/>
          </p:cNvSpPr>
          <p:nvPr/>
        </p:nvSpPr>
        <p:spPr bwMode="auto">
          <a:xfrm rot="5400000">
            <a:off x="7747126" y="2170801"/>
            <a:ext cx="6974345" cy="2477601"/>
          </a:xfrm>
          <a:prstGeom prst="rect">
            <a:avLst/>
          </a:prstGeom>
          <a:noFill/>
          <a:ln w="9525">
            <a:noFill/>
            <a:miter lim="800000"/>
            <a:headEnd/>
            <a:tailEnd/>
          </a:ln>
        </p:spPr>
        <p:txBody>
          <a:bodyPr wrap="none">
            <a:prstTxWarp prst="textNoShape">
              <a:avLst/>
            </a:prstTxWarp>
            <a:spAutoFit/>
          </a:bodyPr>
          <a:lstStyle/>
          <a:p>
            <a:pPr fontAlgn="base">
              <a:spcBef>
                <a:spcPct val="0"/>
              </a:spcBef>
              <a:spcAft>
                <a:spcPct val="0"/>
              </a:spcAft>
            </a:pPr>
            <a:r>
              <a:rPr lang="en-US" sz="15500" dirty="0" smtClean="0">
                <a:ln>
                  <a:solidFill>
                    <a:srgbClr val="9BBB59">
                      <a:lumMod val="50000"/>
                      <a:alpha val="9000"/>
                    </a:srgbClr>
                  </a:solidFill>
                </a:ln>
                <a:solidFill>
                  <a:srgbClr val="C0504D">
                    <a:lumMod val="40000"/>
                    <a:lumOff val="60000"/>
                    <a:alpha val="49000"/>
                  </a:srgbClr>
                </a:solidFill>
                <a:effectLst>
                  <a:outerShdw blurRad="50800" dist="76200" dir="2700000" algn="tl" rotWithShape="0">
                    <a:prstClr val="black">
                      <a:alpha val="40000"/>
                    </a:prstClr>
                  </a:outerShdw>
                </a:effectLst>
                <a:latin typeface="Futura"/>
                <a:ea typeface="Stencil" charset="0"/>
                <a:cs typeface="Futura"/>
              </a:rPr>
              <a:t>GRACE</a:t>
            </a:r>
            <a:endParaRPr lang="en-US" sz="15500" dirty="0">
              <a:ln>
                <a:solidFill>
                  <a:srgbClr val="9BBB59">
                    <a:lumMod val="50000"/>
                    <a:alpha val="9000"/>
                  </a:srgbClr>
                </a:solidFill>
              </a:ln>
              <a:solidFill>
                <a:srgbClr val="C0504D">
                  <a:lumMod val="40000"/>
                  <a:lumOff val="60000"/>
                  <a:alpha val="49000"/>
                </a:srgbClr>
              </a:solidFill>
              <a:effectLst>
                <a:outerShdw blurRad="50800" dist="76200" dir="2700000" algn="tl" rotWithShape="0">
                  <a:prstClr val="black">
                    <a:alpha val="40000"/>
                  </a:prstClr>
                </a:outerShdw>
              </a:effectLst>
              <a:latin typeface="Futura"/>
              <a:ea typeface="Stencil" charset="0"/>
              <a:cs typeface="Futura"/>
            </a:endParaRPr>
          </a:p>
        </p:txBody>
      </p:sp>
      <p:sp>
        <p:nvSpPr>
          <p:cNvPr id="8" name="Title 1"/>
          <p:cNvSpPr txBox="1">
            <a:spLocks/>
          </p:cNvSpPr>
          <p:nvPr/>
        </p:nvSpPr>
        <p:spPr>
          <a:xfrm>
            <a:off x="283981" y="0"/>
            <a:ext cx="8229600" cy="1143000"/>
          </a:xfrm>
          <a:prstGeom prst="rect">
            <a:avLst/>
          </a:prstGeom>
          <a:effectLst>
            <a:outerShdw blurRad="50800" dist="38100" dir="2700000">
              <a:srgbClr val="000000">
                <a:alpha val="43000"/>
              </a:srgbClr>
            </a:outerShdw>
          </a:effectLst>
        </p:spPr>
        <p:txBody>
          <a:bodyPr vert="horz" lIns="91440" tIns="45720" rIns="91440" bIns="45720" rtlCol="0" anchor="ctr">
            <a:normAutofit fontScale="85000" lnSpcReduction="10000"/>
          </a:bodyPr>
          <a:lstStyle/>
          <a:p>
            <a:pPr algn="ctr">
              <a:spcBef>
                <a:spcPct val="0"/>
              </a:spcBef>
              <a:defRPr/>
            </a:pPr>
            <a:r>
              <a:rPr lang="en-US" sz="4800" b="1">
                <a:solidFill>
                  <a:prstClr val="white"/>
                </a:solidFill>
                <a:latin typeface="Helvetica Neue" charset="0"/>
                <a:ea typeface="Helvetica Neue" charset="0"/>
                <a:cs typeface="Helvetica Neue" charset="0"/>
              </a:rPr>
              <a:t>Alive in Christ – Saved by Grace</a:t>
            </a:r>
          </a:p>
        </p:txBody>
      </p:sp>
      <p:sp>
        <p:nvSpPr>
          <p:cNvPr id="2" name="TextBox 1"/>
          <p:cNvSpPr txBox="1"/>
          <p:nvPr/>
        </p:nvSpPr>
        <p:spPr>
          <a:xfrm>
            <a:off x="551330" y="1290918"/>
            <a:ext cx="9350039" cy="4093428"/>
          </a:xfrm>
          <a:prstGeom prst="rect">
            <a:avLst/>
          </a:prstGeom>
          <a:noFill/>
        </p:spPr>
        <p:txBody>
          <a:bodyPr wrap="square" rtlCol="0">
            <a:spAutoFit/>
          </a:bodyPr>
          <a:lstStyle/>
          <a:p>
            <a:pPr algn="ctr"/>
            <a:r>
              <a:rPr lang="en-US" sz="3600" b="1" dirty="0" smtClean="0">
                <a:solidFill>
                  <a:schemeClr val="bg1"/>
                </a:solidFill>
                <a:effectLst>
                  <a:outerShdw blurRad="50800" dist="76200" dir="2700000" algn="tl" rotWithShape="0">
                    <a:prstClr val="black">
                      <a:alpha val="40000"/>
                    </a:prstClr>
                  </a:outerShdw>
                </a:effectLst>
              </a:rPr>
              <a:t>The Good News: Alive in Christ</a:t>
            </a:r>
          </a:p>
          <a:p>
            <a:pPr algn="ctr"/>
            <a:r>
              <a:rPr lang="en-US" sz="3200" i="1" dirty="0" smtClean="0">
                <a:solidFill>
                  <a:schemeClr val="bg1"/>
                </a:solidFill>
                <a:effectLst>
                  <a:outerShdw blurRad="50800" dist="76200" dir="2700000" algn="tl" rotWithShape="0">
                    <a:prstClr val="black">
                      <a:alpha val="40000"/>
                    </a:prstClr>
                  </a:outerShdw>
                </a:effectLst>
              </a:rPr>
              <a:t>7 </a:t>
            </a:r>
            <a:r>
              <a:rPr lang="en-US" sz="3200" i="1" dirty="0" smtClean="0">
                <a:solidFill>
                  <a:schemeClr val="bg1"/>
                </a:solidFill>
                <a:effectLst>
                  <a:outerShdw blurRad="50800" dist="76200" dir="2700000" algn="tl" rotWithShape="0">
                    <a:prstClr val="black">
                      <a:alpha val="40000"/>
                    </a:prstClr>
                  </a:outerShdw>
                </a:effectLst>
              </a:rPr>
              <a:t>So God can point to us in all future ages as examples of the incredible wealth of his grace and kindness toward us, as shown in all he has done for us </a:t>
            </a:r>
          </a:p>
          <a:p>
            <a:pPr algn="ctr"/>
            <a:r>
              <a:rPr lang="en-US" sz="3200" i="1" dirty="0" smtClean="0">
                <a:solidFill>
                  <a:schemeClr val="bg1"/>
                </a:solidFill>
                <a:effectLst>
                  <a:outerShdw blurRad="50800" dist="76200" dir="2700000" algn="tl" rotWithShape="0">
                    <a:prstClr val="black">
                      <a:alpha val="40000"/>
                    </a:prstClr>
                  </a:outerShdw>
                </a:effectLst>
              </a:rPr>
              <a:t>who are united with Christ Jesus. (Ephesians 2.4-7</a:t>
            </a:r>
            <a:r>
              <a:rPr lang="en-US" sz="3200" i="1" dirty="0" smtClean="0">
                <a:solidFill>
                  <a:schemeClr val="bg1"/>
                </a:solidFill>
                <a:effectLst>
                  <a:outerShdw blurRad="50800" dist="76200" dir="2700000" algn="tl" rotWithShape="0">
                    <a:prstClr val="black">
                      <a:alpha val="40000"/>
                    </a:prstClr>
                  </a:outerShdw>
                </a:effectLst>
              </a:rPr>
              <a:t>)</a:t>
            </a:r>
          </a:p>
          <a:p>
            <a:pPr algn="ctr"/>
            <a:r>
              <a:rPr lang="en-US" altLang="zh-CN" sz="3200" i="1" dirty="0">
                <a:solidFill>
                  <a:schemeClr val="bg1"/>
                </a:solidFill>
                <a:effectLst>
                  <a:outerShdw blurRad="50800" dist="76200" dir="2700000" algn="tl" rotWithShape="0">
                    <a:prstClr val="black">
                      <a:alpha val="40000"/>
                    </a:prstClr>
                  </a:outerShdw>
                </a:effectLst>
              </a:rPr>
              <a:t>7</a:t>
            </a:r>
            <a:r>
              <a:rPr lang="zh-CN" altLang="en-US" sz="3200" i="1" dirty="0">
                <a:solidFill>
                  <a:schemeClr val="bg1"/>
                </a:solidFill>
                <a:effectLst>
                  <a:outerShdw blurRad="50800" dist="76200" dir="2700000" algn="tl" rotWithShape="0">
                    <a:prstClr val="black">
                      <a:alpha val="40000"/>
                    </a:prstClr>
                  </a:outerShdw>
                </a:effectLst>
              </a:rPr>
              <a:t>要将他极丰富的恩典，就是他在基督耶稣里向我们所施的恩慈，显明给後来的世代看。</a:t>
            </a:r>
          </a:p>
          <a:p>
            <a:pPr algn="ctr"/>
            <a:r>
              <a:rPr lang="mr-IN" sz="3200" i="1" dirty="0" err="1">
                <a:solidFill>
                  <a:schemeClr val="bg1"/>
                </a:solidFill>
                <a:effectLst>
                  <a:outerShdw blurRad="50800" dist="76200" dir="2700000" algn="tl" rotWithShape="0">
                    <a:prstClr val="black">
                      <a:alpha val="40000"/>
                    </a:prstClr>
                  </a:outerShdw>
                </a:effectLst>
              </a:rPr>
              <a:t>以</a:t>
            </a:r>
            <a:r>
              <a:rPr lang="mr-IN" sz="3200" i="1" dirty="0">
                <a:solidFill>
                  <a:schemeClr val="bg1"/>
                </a:solidFill>
                <a:effectLst>
                  <a:outerShdw blurRad="50800" dist="76200" dir="2700000" algn="tl" rotWithShape="0">
                    <a:prstClr val="black">
                      <a:alpha val="40000"/>
                    </a:prstClr>
                  </a:outerShdw>
                </a:effectLst>
              </a:rPr>
              <a:t> </a:t>
            </a:r>
            <a:r>
              <a:rPr lang="mr-IN" sz="3200" i="1" dirty="0" err="1">
                <a:solidFill>
                  <a:schemeClr val="bg1"/>
                </a:solidFill>
                <a:effectLst>
                  <a:outerShdw blurRad="50800" dist="76200" dir="2700000" algn="tl" rotWithShape="0">
                    <a:prstClr val="black">
                      <a:alpha val="40000"/>
                    </a:prstClr>
                  </a:outerShdw>
                </a:effectLst>
              </a:rPr>
              <a:t>弗</a:t>
            </a:r>
            <a:r>
              <a:rPr lang="mr-IN" sz="3200" i="1" dirty="0">
                <a:solidFill>
                  <a:schemeClr val="bg1"/>
                </a:solidFill>
                <a:effectLst>
                  <a:outerShdw blurRad="50800" dist="76200" dir="2700000" algn="tl" rotWithShape="0">
                    <a:prstClr val="black">
                      <a:alpha val="40000"/>
                    </a:prstClr>
                  </a:outerShdw>
                </a:effectLst>
              </a:rPr>
              <a:t> </a:t>
            </a:r>
            <a:r>
              <a:rPr lang="mr-IN" sz="3200" i="1" dirty="0" err="1">
                <a:solidFill>
                  <a:schemeClr val="bg1"/>
                </a:solidFill>
                <a:effectLst>
                  <a:outerShdw blurRad="50800" dist="76200" dir="2700000" algn="tl" rotWithShape="0">
                    <a:prstClr val="black">
                      <a:alpha val="40000"/>
                    </a:prstClr>
                  </a:outerShdw>
                </a:effectLst>
              </a:rPr>
              <a:t>所</a:t>
            </a:r>
            <a:r>
              <a:rPr lang="mr-IN" sz="3200" i="1" dirty="0">
                <a:solidFill>
                  <a:schemeClr val="bg1"/>
                </a:solidFill>
                <a:effectLst>
                  <a:outerShdw blurRad="50800" dist="76200" dir="2700000" algn="tl" rotWithShape="0">
                    <a:prstClr val="black">
                      <a:alpha val="40000"/>
                    </a:prstClr>
                  </a:outerShdw>
                </a:effectLst>
              </a:rPr>
              <a:t> </a:t>
            </a:r>
            <a:r>
              <a:rPr lang="mr-IN" sz="3200" i="1" dirty="0" err="1">
                <a:solidFill>
                  <a:schemeClr val="bg1"/>
                </a:solidFill>
                <a:effectLst>
                  <a:outerShdw blurRad="50800" dist="76200" dir="2700000" algn="tl" rotWithShape="0">
                    <a:prstClr val="black">
                      <a:alpha val="40000"/>
                    </a:prstClr>
                  </a:outerShdw>
                </a:effectLst>
              </a:rPr>
              <a:t>書</a:t>
            </a:r>
            <a:r>
              <a:rPr lang="mr-IN" sz="3200" i="1" dirty="0">
                <a:solidFill>
                  <a:schemeClr val="bg1"/>
                </a:solidFill>
                <a:effectLst>
                  <a:outerShdw blurRad="50800" dist="76200" dir="2700000" algn="tl" rotWithShape="0">
                    <a:prstClr val="black">
                      <a:alpha val="40000"/>
                    </a:prstClr>
                  </a:outerShdw>
                </a:effectLst>
              </a:rPr>
              <a:t> </a:t>
            </a:r>
            <a:r>
              <a:rPr lang="mr-IN" sz="3200" i="1" dirty="0" smtClean="0">
                <a:solidFill>
                  <a:schemeClr val="bg1"/>
                </a:solidFill>
                <a:effectLst>
                  <a:outerShdw blurRad="50800" dist="76200" dir="2700000" algn="tl" rotWithShape="0">
                    <a:prstClr val="black">
                      <a:alpha val="40000"/>
                    </a:prstClr>
                  </a:outerShdw>
                </a:effectLst>
              </a:rPr>
              <a:t>2:4-7</a:t>
            </a:r>
            <a:endParaRPr lang="mr-IN" sz="3200" i="1" dirty="0">
              <a:solidFill>
                <a:schemeClr val="bg1"/>
              </a:solidFill>
              <a:effectLst>
                <a:outerShdw blurRad="50800" dist="76200" dir="2700000" algn="tl" rotWithShape="0">
                  <a:prstClr val="black">
                    <a:alpha val="40000"/>
                  </a:prstClr>
                </a:outerShdw>
              </a:effectLst>
            </a:endParaRPr>
          </a:p>
        </p:txBody>
      </p:sp>
    </p:spTree>
    <p:extLst>
      <p:ext uri="{BB962C8B-B14F-4D97-AF65-F5344CB8AC3E}">
        <p14:creationId xmlns:p14="http://schemas.microsoft.com/office/powerpoint/2010/main" val="3635154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3"/>
          <p:cNvSpPr txBox="1">
            <a:spLocks noChangeArrowheads="1"/>
          </p:cNvSpPr>
          <p:nvPr/>
        </p:nvSpPr>
        <p:spPr bwMode="auto">
          <a:xfrm rot="5400000">
            <a:off x="7747126" y="2170801"/>
            <a:ext cx="6974345" cy="2477601"/>
          </a:xfrm>
          <a:prstGeom prst="rect">
            <a:avLst/>
          </a:prstGeom>
          <a:noFill/>
          <a:ln w="9525">
            <a:noFill/>
            <a:miter lim="800000"/>
            <a:headEnd/>
            <a:tailEnd/>
          </a:ln>
        </p:spPr>
        <p:txBody>
          <a:bodyPr wrap="none">
            <a:prstTxWarp prst="textNoShape">
              <a:avLst/>
            </a:prstTxWarp>
            <a:spAutoFit/>
          </a:bodyPr>
          <a:lstStyle/>
          <a:p>
            <a:pPr fontAlgn="base">
              <a:spcBef>
                <a:spcPct val="0"/>
              </a:spcBef>
              <a:spcAft>
                <a:spcPct val="0"/>
              </a:spcAft>
            </a:pPr>
            <a:r>
              <a:rPr lang="en-US" sz="15500" dirty="0" smtClean="0">
                <a:ln>
                  <a:solidFill>
                    <a:srgbClr val="9BBB59">
                      <a:lumMod val="50000"/>
                      <a:alpha val="9000"/>
                    </a:srgbClr>
                  </a:solidFill>
                </a:ln>
                <a:solidFill>
                  <a:srgbClr val="C0504D">
                    <a:lumMod val="40000"/>
                    <a:lumOff val="60000"/>
                    <a:alpha val="49000"/>
                  </a:srgbClr>
                </a:solidFill>
                <a:effectLst>
                  <a:outerShdw blurRad="50800" dist="76200" dir="2700000" algn="tl" rotWithShape="0">
                    <a:prstClr val="black">
                      <a:alpha val="40000"/>
                    </a:prstClr>
                  </a:outerShdw>
                </a:effectLst>
                <a:latin typeface="Futura"/>
                <a:ea typeface="Stencil" charset="0"/>
                <a:cs typeface="Futura"/>
              </a:rPr>
              <a:t>GRACE</a:t>
            </a:r>
            <a:endParaRPr lang="en-US" sz="15500" dirty="0">
              <a:ln>
                <a:solidFill>
                  <a:srgbClr val="9BBB59">
                    <a:lumMod val="50000"/>
                    <a:alpha val="9000"/>
                  </a:srgbClr>
                </a:solidFill>
              </a:ln>
              <a:solidFill>
                <a:srgbClr val="C0504D">
                  <a:lumMod val="40000"/>
                  <a:lumOff val="60000"/>
                  <a:alpha val="49000"/>
                </a:srgbClr>
              </a:solidFill>
              <a:effectLst>
                <a:outerShdw blurRad="50800" dist="76200" dir="2700000" algn="tl" rotWithShape="0">
                  <a:prstClr val="black">
                    <a:alpha val="40000"/>
                  </a:prstClr>
                </a:outerShdw>
              </a:effectLst>
              <a:latin typeface="Futura"/>
              <a:ea typeface="Stencil" charset="0"/>
              <a:cs typeface="Futura"/>
            </a:endParaRPr>
          </a:p>
        </p:txBody>
      </p:sp>
      <p:sp>
        <p:nvSpPr>
          <p:cNvPr id="8" name="Title 1"/>
          <p:cNvSpPr txBox="1">
            <a:spLocks/>
          </p:cNvSpPr>
          <p:nvPr/>
        </p:nvSpPr>
        <p:spPr>
          <a:xfrm>
            <a:off x="283981" y="0"/>
            <a:ext cx="8229600" cy="1143000"/>
          </a:xfrm>
          <a:prstGeom prst="rect">
            <a:avLst/>
          </a:prstGeom>
          <a:effectLst>
            <a:outerShdw blurRad="50800" dist="38100" dir="2700000">
              <a:srgbClr val="000000">
                <a:alpha val="43000"/>
              </a:srgbClr>
            </a:outerShdw>
          </a:effectLst>
        </p:spPr>
        <p:txBody>
          <a:bodyPr vert="horz" lIns="91440" tIns="45720" rIns="91440" bIns="45720" rtlCol="0" anchor="ctr">
            <a:normAutofit fontScale="85000" lnSpcReduction="10000"/>
          </a:bodyPr>
          <a:lstStyle/>
          <a:p>
            <a:pPr algn="ctr">
              <a:spcBef>
                <a:spcPct val="0"/>
              </a:spcBef>
              <a:defRPr/>
            </a:pPr>
            <a:r>
              <a:rPr lang="en-US" sz="4800" b="1">
                <a:solidFill>
                  <a:prstClr val="white"/>
                </a:solidFill>
                <a:latin typeface="Helvetica Neue" charset="0"/>
                <a:ea typeface="Helvetica Neue" charset="0"/>
                <a:cs typeface="Helvetica Neue" charset="0"/>
              </a:rPr>
              <a:t>Alive in Christ – Saved by Grace</a:t>
            </a:r>
          </a:p>
        </p:txBody>
      </p:sp>
      <p:sp>
        <p:nvSpPr>
          <p:cNvPr id="2" name="TextBox 1"/>
          <p:cNvSpPr txBox="1"/>
          <p:nvPr/>
        </p:nvSpPr>
        <p:spPr>
          <a:xfrm>
            <a:off x="551330" y="1290918"/>
            <a:ext cx="9350039" cy="4893647"/>
          </a:xfrm>
          <a:prstGeom prst="rect">
            <a:avLst/>
          </a:prstGeom>
          <a:noFill/>
        </p:spPr>
        <p:txBody>
          <a:bodyPr wrap="square" rtlCol="0">
            <a:spAutoFit/>
          </a:bodyPr>
          <a:lstStyle/>
          <a:p>
            <a:pPr algn="ctr"/>
            <a:r>
              <a:rPr lang="en-US" sz="3600" b="1" dirty="0" smtClean="0">
                <a:solidFill>
                  <a:schemeClr val="bg1"/>
                </a:solidFill>
                <a:effectLst>
                  <a:outerShdw blurRad="50800" dist="76200" dir="2700000" algn="tl" rotWithShape="0">
                    <a:prstClr val="black">
                      <a:alpha val="40000"/>
                    </a:prstClr>
                  </a:outerShdw>
                </a:effectLst>
              </a:rPr>
              <a:t>The Good News: Alive in Christ</a:t>
            </a:r>
          </a:p>
          <a:p>
            <a:pPr algn="ctr"/>
            <a:r>
              <a:rPr lang="en-US" sz="3600" dirty="0" smtClean="0">
                <a:solidFill>
                  <a:schemeClr val="bg1"/>
                </a:solidFill>
                <a:effectLst>
                  <a:outerShdw blurRad="50800" dist="76200" dir="2700000" algn="tl" rotWithShape="0">
                    <a:prstClr val="black">
                      <a:alpha val="40000"/>
                    </a:prstClr>
                  </a:outerShdw>
                </a:effectLst>
              </a:rPr>
              <a:t>The good news: God acted on his own, </a:t>
            </a:r>
          </a:p>
          <a:p>
            <a:pPr algn="ctr"/>
            <a:r>
              <a:rPr lang="en-US" sz="3600" dirty="0" smtClean="0">
                <a:solidFill>
                  <a:schemeClr val="bg1"/>
                </a:solidFill>
                <a:effectLst>
                  <a:outerShdw blurRad="50800" dist="76200" dir="2700000" algn="tl" rotWithShape="0">
                    <a:prstClr val="black">
                      <a:alpha val="40000"/>
                    </a:prstClr>
                  </a:outerShdw>
                </a:effectLst>
              </a:rPr>
              <a:t>making us alive by grace, through Jesus. </a:t>
            </a:r>
          </a:p>
          <a:p>
            <a:pPr algn="ctr"/>
            <a:r>
              <a:rPr lang="en-US" sz="3600" dirty="0" smtClean="0">
                <a:solidFill>
                  <a:schemeClr val="bg1"/>
                </a:solidFill>
                <a:effectLst>
                  <a:outerShdw blurRad="50800" dist="76200" dir="2700000" algn="tl" rotWithShape="0">
                    <a:prstClr val="black">
                      <a:alpha val="40000"/>
                    </a:prstClr>
                  </a:outerShdw>
                </a:effectLst>
              </a:rPr>
              <a:t>We show it in </a:t>
            </a:r>
            <a:r>
              <a:rPr lang="en-US" sz="3600" u="sng" dirty="0" smtClean="0">
                <a:solidFill>
                  <a:schemeClr val="bg1"/>
                </a:solidFill>
                <a:effectLst>
                  <a:outerShdw blurRad="50800" dist="76200" dir="2700000" algn="tl" rotWithShape="0">
                    <a:prstClr val="black">
                      <a:alpha val="40000"/>
                    </a:prstClr>
                  </a:outerShdw>
                </a:effectLst>
              </a:rPr>
              <a:t>baptism</a:t>
            </a:r>
            <a:r>
              <a:rPr lang="en-US" sz="3600" dirty="0" smtClean="0">
                <a:solidFill>
                  <a:schemeClr val="bg1"/>
                </a:solidFill>
                <a:effectLst>
                  <a:outerShdw blurRad="50800" dist="76200" dir="2700000" algn="tl" rotWithShape="0">
                    <a:prstClr val="black">
                      <a:alpha val="40000"/>
                    </a:prstClr>
                  </a:outerShdw>
                </a:effectLst>
              </a:rPr>
              <a:t>.</a:t>
            </a:r>
          </a:p>
          <a:p>
            <a:pPr algn="ctr"/>
            <a:r>
              <a:rPr lang="en-US" sz="3600" dirty="0" smtClean="0">
                <a:solidFill>
                  <a:schemeClr val="bg1"/>
                </a:solidFill>
                <a:effectLst>
                  <a:outerShdw blurRad="50800" dist="76200" dir="2700000" algn="tl" rotWithShape="0">
                    <a:prstClr val="black">
                      <a:alpha val="40000"/>
                    </a:prstClr>
                  </a:outerShdw>
                </a:effectLst>
              </a:rPr>
              <a:t>The key phrase: </a:t>
            </a:r>
            <a:r>
              <a:rPr lang="en-US" sz="3600" i="1" dirty="0" smtClean="0">
                <a:solidFill>
                  <a:schemeClr val="bg1"/>
                </a:solidFill>
                <a:effectLst>
                  <a:outerShdw blurRad="50800" dist="76200" dir="2700000" algn="tl" rotWithShape="0">
                    <a:prstClr val="black">
                      <a:alpha val="40000"/>
                    </a:prstClr>
                  </a:outerShdw>
                </a:effectLst>
              </a:rPr>
              <a:t>But God… made us alive v 5.</a:t>
            </a:r>
          </a:p>
          <a:p>
            <a:pPr algn="ctr"/>
            <a:endParaRPr lang="en-US" sz="3600" dirty="0" smtClean="0">
              <a:solidFill>
                <a:schemeClr val="bg1"/>
              </a:solidFill>
              <a:effectLst>
                <a:outerShdw blurRad="50800" dist="76200" dir="2700000" algn="tl" rotWithShape="0">
                  <a:prstClr val="black">
                    <a:alpha val="40000"/>
                  </a:prstClr>
                </a:outerShdw>
              </a:effectLst>
            </a:endParaRPr>
          </a:p>
          <a:p>
            <a:pPr algn="ctr"/>
            <a:r>
              <a:rPr lang="en-US" sz="3200" i="1" dirty="0" smtClean="0">
                <a:solidFill>
                  <a:schemeClr val="bg1"/>
                </a:solidFill>
                <a:effectLst>
                  <a:outerShdw blurRad="50800" dist="76200" dir="2700000" algn="tl" rotWithShape="0">
                    <a:prstClr val="black">
                      <a:alpha val="40000"/>
                    </a:prstClr>
                  </a:outerShdw>
                </a:effectLst>
              </a:rPr>
              <a:t>The Bible tells of flawed people - people just like me - who made shockingly bad choices, and yet still find themselves pursued by God. </a:t>
            </a:r>
            <a:r>
              <a:rPr lang="en-US" sz="3200" dirty="0" smtClean="0">
                <a:solidFill>
                  <a:schemeClr val="bg1"/>
                </a:solidFill>
                <a:effectLst>
                  <a:outerShdw blurRad="50800" dist="76200" dir="2700000" algn="tl" rotWithShape="0">
                    <a:prstClr val="black">
                      <a:alpha val="40000"/>
                    </a:prstClr>
                  </a:outerShdw>
                </a:effectLst>
              </a:rPr>
              <a:t>Philip Yancey</a:t>
            </a:r>
          </a:p>
        </p:txBody>
      </p:sp>
    </p:spTree>
    <p:extLst>
      <p:ext uri="{BB962C8B-B14F-4D97-AF65-F5344CB8AC3E}">
        <p14:creationId xmlns:p14="http://schemas.microsoft.com/office/powerpoint/2010/main" val="9217902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3"/>
          <p:cNvSpPr txBox="1">
            <a:spLocks noChangeArrowheads="1"/>
          </p:cNvSpPr>
          <p:nvPr/>
        </p:nvSpPr>
        <p:spPr bwMode="auto">
          <a:xfrm rot="5400000">
            <a:off x="7747126" y="2170801"/>
            <a:ext cx="6974345" cy="2477601"/>
          </a:xfrm>
          <a:prstGeom prst="rect">
            <a:avLst/>
          </a:prstGeom>
          <a:noFill/>
          <a:ln w="9525">
            <a:noFill/>
            <a:miter lim="800000"/>
            <a:headEnd/>
            <a:tailEnd/>
          </a:ln>
        </p:spPr>
        <p:txBody>
          <a:bodyPr wrap="none">
            <a:prstTxWarp prst="textNoShape">
              <a:avLst/>
            </a:prstTxWarp>
            <a:spAutoFit/>
          </a:bodyPr>
          <a:lstStyle/>
          <a:p>
            <a:pPr fontAlgn="base">
              <a:spcBef>
                <a:spcPct val="0"/>
              </a:spcBef>
              <a:spcAft>
                <a:spcPct val="0"/>
              </a:spcAft>
            </a:pPr>
            <a:r>
              <a:rPr lang="en-US" sz="15500" dirty="0" smtClean="0">
                <a:ln>
                  <a:solidFill>
                    <a:srgbClr val="9BBB59">
                      <a:lumMod val="50000"/>
                      <a:alpha val="9000"/>
                    </a:srgbClr>
                  </a:solidFill>
                </a:ln>
                <a:solidFill>
                  <a:srgbClr val="C0504D">
                    <a:lumMod val="40000"/>
                    <a:lumOff val="60000"/>
                    <a:alpha val="49000"/>
                  </a:srgbClr>
                </a:solidFill>
                <a:effectLst>
                  <a:outerShdw blurRad="50800" dist="76200" dir="2700000" algn="tl" rotWithShape="0">
                    <a:prstClr val="black">
                      <a:alpha val="40000"/>
                    </a:prstClr>
                  </a:outerShdw>
                </a:effectLst>
                <a:latin typeface="Futura"/>
                <a:ea typeface="Stencil" charset="0"/>
                <a:cs typeface="Futura"/>
              </a:rPr>
              <a:t>GRACE</a:t>
            </a:r>
            <a:endParaRPr lang="en-US" sz="15500" dirty="0">
              <a:ln>
                <a:solidFill>
                  <a:srgbClr val="9BBB59">
                    <a:lumMod val="50000"/>
                    <a:alpha val="9000"/>
                  </a:srgbClr>
                </a:solidFill>
              </a:ln>
              <a:solidFill>
                <a:srgbClr val="C0504D">
                  <a:lumMod val="40000"/>
                  <a:lumOff val="60000"/>
                  <a:alpha val="49000"/>
                </a:srgbClr>
              </a:solidFill>
              <a:effectLst>
                <a:outerShdw blurRad="50800" dist="76200" dir="2700000" algn="tl" rotWithShape="0">
                  <a:prstClr val="black">
                    <a:alpha val="40000"/>
                  </a:prstClr>
                </a:outerShdw>
              </a:effectLst>
              <a:latin typeface="Futura"/>
              <a:ea typeface="Stencil" charset="0"/>
              <a:cs typeface="Futura"/>
            </a:endParaRPr>
          </a:p>
        </p:txBody>
      </p:sp>
      <p:sp>
        <p:nvSpPr>
          <p:cNvPr id="8" name="Title 1"/>
          <p:cNvSpPr txBox="1">
            <a:spLocks/>
          </p:cNvSpPr>
          <p:nvPr/>
        </p:nvSpPr>
        <p:spPr>
          <a:xfrm>
            <a:off x="283981" y="0"/>
            <a:ext cx="8229600" cy="1143000"/>
          </a:xfrm>
          <a:prstGeom prst="rect">
            <a:avLst/>
          </a:prstGeom>
          <a:effectLst>
            <a:outerShdw blurRad="50800" dist="38100" dir="2700000">
              <a:srgbClr val="000000">
                <a:alpha val="43000"/>
              </a:srgbClr>
            </a:outerShdw>
          </a:effectLst>
        </p:spPr>
        <p:txBody>
          <a:bodyPr vert="horz" lIns="91440" tIns="45720" rIns="91440" bIns="45720" rtlCol="0" anchor="ctr">
            <a:normAutofit fontScale="85000" lnSpcReduction="10000"/>
          </a:bodyPr>
          <a:lstStyle/>
          <a:p>
            <a:pPr algn="ctr">
              <a:spcBef>
                <a:spcPct val="0"/>
              </a:spcBef>
              <a:defRPr/>
            </a:pPr>
            <a:r>
              <a:rPr lang="en-US" sz="4800" b="1">
                <a:solidFill>
                  <a:prstClr val="white"/>
                </a:solidFill>
                <a:latin typeface="Helvetica Neue" charset="0"/>
                <a:ea typeface="Helvetica Neue" charset="0"/>
                <a:cs typeface="Helvetica Neue" charset="0"/>
              </a:rPr>
              <a:t>Alive in Christ – Saved by Grace</a:t>
            </a:r>
          </a:p>
        </p:txBody>
      </p:sp>
      <p:sp>
        <p:nvSpPr>
          <p:cNvPr id="2" name="TextBox 1"/>
          <p:cNvSpPr txBox="1"/>
          <p:nvPr/>
        </p:nvSpPr>
        <p:spPr>
          <a:xfrm>
            <a:off x="551330" y="1290918"/>
            <a:ext cx="9350039" cy="3416320"/>
          </a:xfrm>
          <a:prstGeom prst="rect">
            <a:avLst/>
          </a:prstGeom>
          <a:noFill/>
        </p:spPr>
        <p:txBody>
          <a:bodyPr wrap="square" rtlCol="0">
            <a:spAutoFit/>
          </a:bodyPr>
          <a:lstStyle/>
          <a:p>
            <a:pPr algn="ctr"/>
            <a:r>
              <a:rPr lang="en-US" sz="3600" b="1" dirty="0" smtClean="0">
                <a:solidFill>
                  <a:schemeClr val="bg1"/>
                </a:solidFill>
                <a:effectLst>
                  <a:outerShdw blurRad="50800" dist="76200" dir="2700000" algn="tl" rotWithShape="0">
                    <a:prstClr val="black">
                      <a:alpha val="40000"/>
                    </a:prstClr>
                  </a:outerShdw>
                </a:effectLst>
              </a:rPr>
              <a:t>The Good News: Alive in Christ</a:t>
            </a:r>
          </a:p>
          <a:p>
            <a:pPr algn="ctr"/>
            <a:r>
              <a:rPr lang="en-US" sz="3600" dirty="0" smtClean="0">
                <a:solidFill>
                  <a:schemeClr val="bg1"/>
                </a:solidFill>
                <a:effectLst>
                  <a:outerShdw blurRad="50800" dist="76200" dir="2700000" algn="tl" rotWithShape="0">
                    <a:prstClr val="black">
                      <a:alpha val="40000"/>
                    </a:prstClr>
                  </a:outerShdw>
                </a:effectLst>
              </a:rPr>
              <a:t>God took the initiative because it’s his </a:t>
            </a:r>
            <a:r>
              <a:rPr lang="en-US" sz="3600" u="sng" dirty="0" smtClean="0">
                <a:solidFill>
                  <a:schemeClr val="bg1"/>
                </a:solidFill>
                <a:effectLst>
                  <a:outerShdw blurRad="50800" dist="76200" dir="2700000" algn="tl" rotWithShape="0">
                    <a:prstClr val="black">
                      <a:alpha val="40000"/>
                    </a:prstClr>
                  </a:outerShdw>
                </a:effectLst>
              </a:rPr>
              <a:t>nature</a:t>
            </a:r>
            <a:r>
              <a:rPr lang="en-US" sz="3600" dirty="0" smtClean="0">
                <a:solidFill>
                  <a:schemeClr val="bg1"/>
                </a:solidFill>
                <a:effectLst>
                  <a:outerShdw blurRad="50800" dist="76200" dir="2700000" algn="tl" rotWithShape="0">
                    <a:prstClr val="black">
                      <a:alpha val="40000"/>
                    </a:prstClr>
                  </a:outerShdw>
                </a:effectLst>
              </a:rPr>
              <a:t>: love, mercy, kindness and grace:  </a:t>
            </a:r>
          </a:p>
          <a:p>
            <a:pPr algn="ctr"/>
            <a:endParaRPr lang="en-US" sz="3600" dirty="0">
              <a:solidFill>
                <a:schemeClr val="bg1"/>
              </a:solidFill>
              <a:effectLst>
                <a:outerShdw blurRad="50800" dist="76200" dir="2700000" algn="tl" rotWithShape="0">
                  <a:prstClr val="black">
                    <a:alpha val="40000"/>
                  </a:prstClr>
                </a:outerShdw>
              </a:effectLst>
            </a:endParaRPr>
          </a:p>
          <a:p>
            <a:pPr algn="ctr"/>
            <a:r>
              <a:rPr lang="en-US" sz="3600" i="1" dirty="0" smtClean="0">
                <a:solidFill>
                  <a:schemeClr val="bg1"/>
                </a:solidFill>
                <a:effectLst>
                  <a:outerShdw blurRad="50800" dist="76200" dir="2700000" algn="tl" rotWithShape="0">
                    <a:prstClr val="black">
                      <a:alpha val="40000"/>
                    </a:prstClr>
                  </a:outerShdw>
                </a:effectLst>
              </a:rPr>
              <a:t>Grace is getting something you don't deserve; mercy is not getting something you do deserve. </a:t>
            </a:r>
          </a:p>
        </p:txBody>
      </p:sp>
    </p:spTree>
    <p:extLst>
      <p:ext uri="{BB962C8B-B14F-4D97-AF65-F5344CB8AC3E}">
        <p14:creationId xmlns:p14="http://schemas.microsoft.com/office/powerpoint/2010/main" val="7138089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3"/>
          <p:cNvSpPr txBox="1">
            <a:spLocks noChangeArrowheads="1"/>
          </p:cNvSpPr>
          <p:nvPr/>
        </p:nvSpPr>
        <p:spPr bwMode="auto">
          <a:xfrm rot="5400000">
            <a:off x="7747126" y="2170801"/>
            <a:ext cx="6974345" cy="2477601"/>
          </a:xfrm>
          <a:prstGeom prst="rect">
            <a:avLst/>
          </a:prstGeom>
          <a:noFill/>
          <a:ln w="9525">
            <a:noFill/>
            <a:miter lim="800000"/>
            <a:headEnd/>
            <a:tailEnd/>
          </a:ln>
        </p:spPr>
        <p:txBody>
          <a:bodyPr wrap="none">
            <a:prstTxWarp prst="textNoShape">
              <a:avLst/>
            </a:prstTxWarp>
            <a:spAutoFit/>
          </a:bodyPr>
          <a:lstStyle/>
          <a:p>
            <a:pPr fontAlgn="base">
              <a:spcBef>
                <a:spcPct val="0"/>
              </a:spcBef>
              <a:spcAft>
                <a:spcPct val="0"/>
              </a:spcAft>
            </a:pPr>
            <a:r>
              <a:rPr lang="en-US" sz="15500" dirty="0" smtClean="0">
                <a:ln>
                  <a:solidFill>
                    <a:srgbClr val="9BBB59">
                      <a:lumMod val="50000"/>
                      <a:alpha val="9000"/>
                    </a:srgbClr>
                  </a:solidFill>
                </a:ln>
                <a:solidFill>
                  <a:srgbClr val="C0504D">
                    <a:lumMod val="40000"/>
                    <a:lumOff val="60000"/>
                    <a:alpha val="49000"/>
                  </a:srgbClr>
                </a:solidFill>
                <a:effectLst>
                  <a:outerShdw blurRad="50800" dist="76200" dir="2700000" algn="tl" rotWithShape="0">
                    <a:prstClr val="black">
                      <a:alpha val="40000"/>
                    </a:prstClr>
                  </a:outerShdw>
                </a:effectLst>
                <a:latin typeface="Futura"/>
                <a:ea typeface="Stencil" charset="0"/>
                <a:cs typeface="Futura"/>
              </a:rPr>
              <a:t>GRACE</a:t>
            </a:r>
            <a:endParaRPr lang="en-US" sz="15500" dirty="0">
              <a:ln>
                <a:solidFill>
                  <a:srgbClr val="9BBB59">
                    <a:lumMod val="50000"/>
                    <a:alpha val="9000"/>
                  </a:srgbClr>
                </a:solidFill>
              </a:ln>
              <a:solidFill>
                <a:srgbClr val="C0504D">
                  <a:lumMod val="40000"/>
                  <a:lumOff val="60000"/>
                  <a:alpha val="49000"/>
                </a:srgbClr>
              </a:solidFill>
              <a:effectLst>
                <a:outerShdw blurRad="50800" dist="76200" dir="2700000" algn="tl" rotWithShape="0">
                  <a:prstClr val="black">
                    <a:alpha val="40000"/>
                  </a:prstClr>
                </a:outerShdw>
              </a:effectLst>
              <a:latin typeface="Futura"/>
              <a:ea typeface="Stencil" charset="0"/>
              <a:cs typeface="Futura"/>
            </a:endParaRPr>
          </a:p>
        </p:txBody>
      </p:sp>
      <p:sp>
        <p:nvSpPr>
          <p:cNvPr id="8" name="Title 1"/>
          <p:cNvSpPr txBox="1">
            <a:spLocks/>
          </p:cNvSpPr>
          <p:nvPr/>
        </p:nvSpPr>
        <p:spPr>
          <a:xfrm>
            <a:off x="283981" y="0"/>
            <a:ext cx="8229600" cy="1143000"/>
          </a:xfrm>
          <a:prstGeom prst="rect">
            <a:avLst/>
          </a:prstGeom>
          <a:effectLst>
            <a:outerShdw blurRad="50800" dist="38100" dir="2700000">
              <a:srgbClr val="000000">
                <a:alpha val="43000"/>
              </a:srgbClr>
            </a:outerShdw>
          </a:effectLst>
        </p:spPr>
        <p:txBody>
          <a:bodyPr vert="horz" lIns="91440" tIns="45720" rIns="91440" bIns="45720" rtlCol="0" anchor="ctr">
            <a:normAutofit fontScale="85000" lnSpcReduction="10000"/>
          </a:bodyPr>
          <a:lstStyle/>
          <a:p>
            <a:pPr algn="ctr">
              <a:spcBef>
                <a:spcPct val="0"/>
              </a:spcBef>
              <a:defRPr/>
            </a:pPr>
            <a:r>
              <a:rPr lang="en-US" sz="4800" b="1">
                <a:solidFill>
                  <a:prstClr val="white"/>
                </a:solidFill>
                <a:latin typeface="Helvetica Neue" charset="0"/>
                <a:ea typeface="Helvetica Neue" charset="0"/>
                <a:cs typeface="Helvetica Neue" charset="0"/>
              </a:rPr>
              <a:t>Alive in Christ – Saved by Grace</a:t>
            </a:r>
          </a:p>
        </p:txBody>
      </p:sp>
      <p:sp>
        <p:nvSpPr>
          <p:cNvPr id="2" name="TextBox 1"/>
          <p:cNvSpPr txBox="1"/>
          <p:nvPr/>
        </p:nvSpPr>
        <p:spPr>
          <a:xfrm>
            <a:off x="551330" y="1290918"/>
            <a:ext cx="9350039" cy="5201424"/>
          </a:xfrm>
          <a:prstGeom prst="rect">
            <a:avLst/>
          </a:prstGeom>
          <a:noFill/>
        </p:spPr>
        <p:txBody>
          <a:bodyPr wrap="square" rtlCol="0">
            <a:spAutoFit/>
          </a:bodyPr>
          <a:lstStyle/>
          <a:p>
            <a:pPr algn="ctr"/>
            <a:r>
              <a:rPr lang="en-US" sz="3600" b="1" dirty="0" smtClean="0">
                <a:solidFill>
                  <a:schemeClr val="bg1"/>
                </a:solidFill>
                <a:effectLst>
                  <a:outerShdw blurRad="50800" dist="76200" dir="2700000" algn="tl" rotWithShape="0">
                    <a:prstClr val="black">
                      <a:alpha val="40000"/>
                    </a:prstClr>
                  </a:outerShdw>
                </a:effectLst>
              </a:rPr>
              <a:t>The Good News: Alive in Christ</a:t>
            </a:r>
          </a:p>
          <a:p>
            <a:pPr algn="ctr"/>
            <a:r>
              <a:rPr lang="en-US" sz="3600" dirty="0" smtClean="0">
                <a:solidFill>
                  <a:schemeClr val="bg1"/>
                </a:solidFill>
                <a:effectLst>
                  <a:outerShdw blurRad="50800" dist="76200" dir="2700000" algn="tl" rotWithShape="0">
                    <a:prstClr val="black">
                      <a:alpha val="40000"/>
                    </a:prstClr>
                  </a:outerShdw>
                </a:effectLst>
              </a:rPr>
              <a:t>Result: God’s gift: a new beginning, </a:t>
            </a:r>
            <a:r>
              <a:rPr lang="en-US" sz="3600" u="sng" dirty="0" smtClean="0">
                <a:solidFill>
                  <a:schemeClr val="bg1"/>
                </a:solidFill>
                <a:effectLst>
                  <a:outerShdw blurRad="50800" dist="76200" dir="2700000" algn="tl" rotWithShape="0">
                    <a:prstClr val="black">
                      <a:alpha val="40000"/>
                    </a:prstClr>
                  </a:outerShdw>
                </a:effectLst>
              </a:rPr>
              <a:t>sharing</a:t>
            </a:r>
            <a:r>
              <a:rPr lang="en-US" sz="3600" dirty="0" smtClean="0">
                <a:solidFill>
                  <a:schemeClr val="bg1"/>
                </a:solidFill>
                <a:effectLst>
                  <a:outerShdw blurRad="50800" dist="76200" dir="2700000" algn="tl" rotWithShape="0">
                    <a:prstClr val="black">
                      <a:alpha val="40000"/>
                    </a:prstClr>
                  </a:outerShdw>
                </a:effectLst>
              </a:rPr>
              <a:t> everything with Jesus, by grace</a:t>
            </a:r>
          </a:p>
          <a:p>
            <a:pPr algn="ctr"/>
            <a:r>
              <a:rPr lang="en-US" sz="3200" i="1" dirty="0" smtClean="0">
                <a:solidFill>
                  <a:schemeClr val="bg1"/>
                </a:solidFill>
                <a:effectLst>
                  <a:outerShdw blurRad="50800" dist="76200" dir="2700000" algn="tl" rotWithShape="0">
                    <a:prstClr val="black">
                      <a:alpha val="40000"/>
                    </a:prstClr>
                  </a:outerShdw>
                </a:effectLst>
              </a:rPr>
              <a:t>In the New Testament grace means God’s love in action towards men who merited the opposite of love. Grace means God moving heaven and earth to save sinners who could not lift a finger to save themselves. Grace means God sending His only Son to descend into hell on the cross so that we guilty ones might be reconciled to God and received into heaven. </a:t>
            </a:r>
            <a:r>
              <a:rPr lang="en-US" sz="3200" dirty="0" smtClean="0">
                <a:solidFill>
                  <a:schemeClr val="bg1"/>
                </a:solidFill>
                <a:effectLst>
                  <a:outerShdw blurRad="50800" dist="76200" dir="2700000" algn="tl" rotWithShape="0">
                    <a:prstClr val="black">
                      <a:alpha val="40000"/>
                    </a:prstClr>
                  </a:outerShdw>
                </a:effectLst>
              </a:rPr>
              <a:t>JI Packer</a:t>
            </a:r>
          </a:p>
        </p:txBody>
      </p:sp>
    </p:spTree>
    <p:extLst>
      <p:ext uri="{BB962C8B-B14F-4D97-AF65-F5344CB8AC3E}">
        <p14:creationId xmlns:p14="http://schemas.microsoft.com/office/powerpoint/2010/main" val="3744911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3"/>
          <p:cNvSpPr txBox="1">
            <a:spLocks noChangeArrowheads="1"/>
          </p:cNvSpPr>
          <p:nvPr/>
        </p:nvSpPr>
        <p:spPr bwMode="auto">
          <a:xfrm rot="5400000">
            <a:off x="7747126" y="2170801"/>
            <a:ext cx="6974345" cy="2477601"/>
          </a:xfrm>
          <a:prstGeom prst="rect">
            <a:avLst/>
          </a:prstGeom>
          <a:noFill/>
          <a:ln w="9525">
            <a:noFill/>
            <a:miter lim="800000"/>
            <a:headEnd/>
            <a:tailEnd/>
          </a:ln>
        </p:spPr>
        <p:txBody>
          <a:bodyPr wrap="none">
            <a:prstTxWarp prst="textNoShape">
              <a:avLst/>
            </a:prstTxWarp>
            <a:spAutoFit/>
          </a:bodyPr>
          <a:lstStyle/>
          <a:p>
            <a:pPr fontAlgn="base">
              <a:spcBef>
                <a:spcPct val="0"/>
              </a:spcBef>
              <a:spcAft>
                <a:spcPct val="0"/>
              </a:spcAft>
            </a:pPr>
            <a:r>
              <a:rPr lang="en-US" sz="15500" dirty="0" smtClean="0">
                <a:ln>
                  <a:solidFill>
                    <a:srgbClr val="9BBB59">
                      <a:lumMod val="50000"/>
                      <a:alpha val="9000"/>
                    </a:srgbClr>
                  </a:solidFill>
                </a:ln>
                <a:solidFill>
                  <a:srgbClr val="C0504D">
                    <a:lumMod val="40000"/>
                    <a:lumOff val="60000"/>
                    <a:alpha val="49000"/>
                  </a:srgbClr>
                </a:solidFill>
                <a:effectLst>
                  <a:outerShdw blurRad="50800" dist="76200" dir="2700000" algn="tl" rotWithShape="0">
                    <a:prstClr val="black">
                      <a:alpha val="40000"/>
                    </a:prstClr>
                  </a:outerShdw>
                </a:effectLst>
                <a:latin typeface="Futura"/>
                <a:ea typeface="Stencil" charset="0"/>
                <a:cs typeface="Futura"/>
              </a:rPr>
              <a:t>GRACE</a:t>
            </a:r>
            <a:endParaRPr lang="en-US" sz="15500" dirty="0">
              <a:ln>
                <a:solidFill>
                  <a:srgbClr val="9BBB59">
                    <a:lumMod val="50000"/>
                    <a:alpha val="9000"/>
                  </a:srgbClr>
                </a:solidFill>
              </a:ln>
              <a:solidFill>
                <a:srgbClr val="C0504D">
                  <a:lumMod val="40000"/>
                  <a:lumOff val="60000"/>
                  <a:alpha val="49000"/>
                </a:srgbClr>
              </a:solidFill>
              <a:effectLst>
                <a:outerShdw blurRad="50800" dist="76200" dir="2700000" algn="tl" rotWithShape="0">
                  <a:prstClr val="black">
                    <a:alpha val="40000"/>
                  </a:prstClr>
                </a:outerShdw>
              </a:effectLst>
              <a:latin typeface="Futura"/>
              <a:ea typeface="Stencil" charset="0"/>
              <a:cs typeface="Futura"/>
            </a:endParaRPr>
          </a:p>
        </p:txBody>
      </p:sp>
      <p:sp>
        <p:nvSpPr>
          <p:cNvPr id="8" name="Title 1"/>
          <p:cNvSpPr txBox="1">
            <a:spLocks/>
          </p:cNvSpPr>
          <p:nvPr/>
        </p:nvSpPr>
        <p:spPr>
          <a:xfrm>
            <a:off x="283981" y="0"/>
            <a:ext cx="8229600" cy="1143000"/>
          </a:xfrm>
          <a:prstGeom prst="rect">
            <a:avLst/>
          </a:prstGeom>
          <a:effectLst>
            <a:outerShdw blurRad="50800" dist="38100" dir="2700000">
              <a:srgbClr val="000000">
                <a:alpha val="43000"/>
              </a:srgbClr>
            </a:outerShdw>
          </a:effectLst>
        </p:spPr>
        <p:txBody>
          <a:bodyPr vert="horz" lIns="91440" tIns="45720" rIns="91440" bIns="45720" rtlCol="0" anchor="ctr">
            <a:normAutofit fontScale="85000" lnSpcReduction="10000"/>
          </a:bodyPr>
          <a:lstStyle/>
          <a:p>
            <a:pPr algn="ctr">
              <a:spcBef>
                <a:spcPct val="0"/>
              </a:spcBef>
              <a:defRPr/>
            </a:pPr>
            <a:r>
              <a:rPr lang="en-US" sz="4800" b="1">
                <a:solidFill>
                  <a:prstClr val="white"/>
                </a:solidFill>
                <a:latin typeface="Helvetica Neue" charset="0"/>
                <a:ea typeface="Helvetica Neue" charset="0"/>
                <a:cs typeface="Helvetica Neue" charset="0"/>
              </a:rPr>
              <a:t>Alive in Christ – Saved by Grace</a:t>
            </a:r>
          </a:p>
        </p:txBody>
      </p:sp>
      <p:sp>
        <p:nvSpPr>
          <p:cNvPr id="2" name="TextBox 1"/>
          <p:cNvSpPr txBox="1"/>
          <p:nvPr/>
        </p:nvSpPr>
        <p:spPr>
          <a:xfrm>
            <a:off x="551330" y="1290918"/>
            <a:ext cx="9350039" cy="3416320"/>
          </a:xfrm>
          <a:prstGeom prst="rect">
            <a:avLst/>
          </a:prstGeom>
          <a:noFill/>
        </p:spPr>
        <p:txBody>
          <a:bodyPr wrap="square" rtlCol="0">
            <a:spAutoFit/>
          </a:bodyPr>
          <a:lstStyle/>
          <a:p>
            <a:pPr algn="ctr"/>
            <a:r>
              <a:rPr lang="en-US" sz="3600" dirty="0">
                <a:solidFill>
                  <a:schemeClr val="bg1"/>
                </a:solidFill>
                <a:effectLst>
                  <a:outerShdw blurRad="50800" dist="76200" dir="2700000" algn="tl" rotWithShape="0">
                    <a:prstClr val="black">
                      <a:alpha val="40000"/>
                    </a:prstClr>
                  </a:outerShdw>
                </a:effectLst>
              </a:rPr>
              <a:t>Ephesians explains what God’s church </a:t>
            </a:r>
            <a:r>
              <a:rPr lang="en-US" sz="3600" dirty="0" smtClean="0">
                <a:solidFill>
                  <a:schemeClr val="bg1"/>
                </a:solidFill>
                <a:effectLst>
                  <a:outerShdw blurRad="50800" dist="76200" dir="2700000" algn="tl" rotWithShape="0">
                    <a:prstClr val="black">
                      <a:alpha val="40000"/>
                    </a:prstClr>
                  </a:outerShdw>
                </a:effectLst>
              </a:rPr>
              <a:t>is </a:t>
            </a:r>
          </a:p>
          <a:p>
            <a:pPr algn="ctr"/>
            <a:r>
              <a:rPr lang="en-US" sz="3600" dirty="0" smtClean="0">
                <a:solidFill>
                  <a:schemeClr val="bg1"/>
                </a:solidFill>
                <a:effectLst>
                  <a:outerShdw blurRad="50800" dist="76200" dir="2700000" algn="tl" rotWithShape="0">
                    <a:prstClr val="black">
                      <a:alpha val="40000"/>
                    </a:prstClr>
                  </a:outerShdw>
                </a:effectLst>
              </a:rPr>
              <a:t>and </a:t>
            </a:r>
            <a:r>
              <a:rPr lang="en-US" sz="3600" dirty="0">
                <a:solidFill>
                  <a:schemeClr val="bg1"/>
                </a:solidFill>
                <a:effectLst>
                  <a:outerShdw blurRad="50800" dist="76200" dir="2700000" algn="tl" rotWithShape="0">
                    <a:prstClr val="black">
                      <a:alpha val="40000"/>
                    </a:prstClr>
                  </a:outerShdw>
                </a:effectLst>
              </a:rPr>
              <a:t>how it works. </a:t>
            </a:r>
            <a:endParaRPr lang="en-US" sz="3600" dirty="0" smtClean="0">
              <a:solidFill>
                <a:schemeClr val="bg1"/>
              </a:solidFill>
              <a:effectLst>
                <a:outerShdw blurRad="50800" dist="76200" dir="2700000" algn="tl" rotWithShape="0">
                  <a:prstClr val="black">
                    <a:alpha val="40000"/>
                  </a:prstClr>
                </a:outerShdw>
              </a:effectLst>
            </a:endParaRPr>
          </a:p>
          <a:p>
            <a:pPr algn="ctr"/>
            <a:r>
              <a:rPr lang="en-US" sz="3600" dirty="0" smtClean="0">
                <a:solidFill>
                  <a:schemeClr val="bg1"/>
                </a:solidFill>
                <a:effectLst>
                  <a:outerShdw blurRad="50800" dist="76200" dir="2700000" algn="tl" rotWithShape="0">
                    <a:prstClr val="black">
                      <a:alpha val="40000"/>
                    </a:prstClr>
                  </a:outerShdw>
                </a:effectLst>
              </a:rPr>
              <a:t>It’s </a:t>
            </a:r>
            <a:r>
              <a:rPr lang="en-US" sz="3600" dirty="0">
                <a:solidFill>
                  <a:schemeClr val="bg1"/>
                </a:solidFill>
                <a:effectLst>
                  <a:outerShdw blurRad="50800" dist="76200" dir="2700000" algn="tl" rotWithShape="0">
                    <a:prstClr val="black">
                      <a:alpha val="40000"/>
                    </a:prstClr>
                  </a:outerShdw>
                </a:effectLst>
              </a:rPr>
              <a:t>a grace-filled family comprised of </a:t>
            </a:r>
            <a:endParaRPr lang="en-US" sz="3600" dirty="0" smtClean="0">
              <a:solidFill>
                <a:schemeClr val="bg1"/>
              </a:solidFill>
              <a:effectLst>
                <a:outerShdw blurRad="50800" dist="76200" dir="2700000" algn="tl" rotWithShape="0">
                  <a:prstClr val="black">
                    <a:alpha val="40000"/>
                  </a:prstClr>
                </a:outerShdw>
              </a:effectLst>
            </a:endParaRPr>
          </a:p>
          <a:p>
            <a:pPr algn="ctr"/>
            <a:r>
              <a:rPr lang="en-US" sz="3600" dirty="0" smtClean="0">
                <a:solidFill>
                  <a:schemeClr val="bg1"/>
                </a:solidFill>
                <a:effectLst>
                  <a:outerShdw blurRad="50800" dist="76200" dir="2700000" algn="tl" rotWithShape="0">
                    <a:prstClr val="black">
                      <a:alpha val="40000"/>
                    </a:prstClr>
                  </a:outerShdw>
                </a:effectLst>
              </a:rPr>
              <a:t>grace-impacted </a:t>
            </a:r>
            <a:r>
              <a:rPr lang="en-US" sz="3600" u="sng" dirty="0">
                <a:solidFill>
                  <a:schemeClr val="bg1"/>
                </a:solidFill>
                <a:effectLst>
                  <a:outerShdw blurRad="50800" dist="76200" dir="2700000" algn="tl" rotWithShape="0">
                    <a:prstClr val="black">
                      <a:alpha val="40000"/>
                    </a:prstClr>
                  </a:outerShdw>
                </a:effectLst>
              </a:rPr>
              <a:t>sinners turned saints</a:t>
            </a:r>
            <a:r>
              <a:rPr lang="en-US" sz="3600" dirty="0">
                <a:solidFill>
                  <a:schemeClr val="bg1"/>
                </a:solidFill>
                <a:effectLst>
                  <a:outerShdw blurRad="50800" dist="76200" dir="2700000" algn="tl" rotWithShape="0">
                    <a:prstClr val="black">
                      <a:alpha val="40000"/>
                    </a:prstClr>
                  </a:outerShdw>
                </a:effectLst>
              </a:rPr>
              <a:t>. </a:t>
            </a:r>
            <a:endParaRPr lang="en-US" sz="3600" dirty="0" smtClean="0">
              <a:solidFill>
                <a:schemeClr val="bg1"/>
              </a:solidFill>
              <a:effectLst>
                <a:outerShdw blurRad="50800" dist="76200" dir="2700000" algn="tl" rotWithShape="0">
                  <a:prstClr val="black">
                    <a:alpha val="40000"/>
                  </a:prstClr>
                </a:outerShdw>
              </a:effectLst>
            </a:endParaRPr>
          </a:p>
          <a:p>
            <a:pPr algn="ctr"/>
            <a:r>
              <a:rPr lang="en-US" sz="3600" dirty="0" smtClean="0">
                <a:solidFill>
                  <a:schemeClr val="bg1"/>
                </a:solidFill>
                <a:effectLst>
                  <a:outerShdw blurRad="50800" dist="76200" dir="2700000" algn="tl" rotWithShape="0">
                    <a:prstClr val="black">
                      <a:alpha val="40000"/>
                    </a:prstClr>
                  </a:outerShdw>
                </a:effectLst>
              </a:rPr>
              <a:t>It’s </a:t>
            </a:r>
            <a:r>
              <a:rPr lang="en-US" sz="3600" dirty="0">
                <a:solidFill>
                  <a:schemeClr val="bg1"/>
                </a:solidFill>
                <a:effectLst>
                  <a:outerShdw blurRad="50800" dist="76200" dir="2700000" algn="tl" rotWithShape="0">
                    <a:prstClr val="black">
                      <a:alpha val="40000"/>
                    </a:prstClr>
                  </a:outerShdw>
                </a:effectLst>
              </a:rPr>
              <a:t>God’s primary way to change </a:t>
            </a:r>
            <a:r>
              <a:rPr lang="en-US" sz="3600" dirty="0" smtClean="0">
                <a:solidFill>
                  <a:schemeClr val="bg1"/>
                </a:solidFill>
                <a:effectLst>
                  <a:outerShdw blurRad="50800" dist="76200" dir="2700000" algn="tl" rotWithShape="0">
                    <a:prstClr val="black">
                      <a:alpha val="40000"/>
                    </a:prstClr>
                  </a:outerShdw>
                </a:effectLst>
              </a:rPr>
              <a:t>the </a:t>
            </a:r>
            <a:r>
              <a:rPr lang="en-US" sz="3600" u="sng" dirty="0" smtClean="0">
                <a:solidFill>
                  <a:schemeClr val="bg1"/>
                </a:solidFill>
                <a:effectLst>
                  <a:outerShdw blurRad="50800" dist="76200" dir="2700000" algn="tl" rotWithShape="0">
                    <a:prstClr val="black">
                      <a:alpha val="40000"/>
                    </a:prstClr>
                  </a:outerShdw>
                </a:effectLst>
              </a:rPr>
              <a:t>world</a:t>
            </a:r>
            <a:r>
              <a:rPr lang="en-US" sz="3600" dirty="0" smtClean="0">
                <a:solidFill>
                  <a:schemeClr val="bg1"/>
                </a:solidFill>
                <a:effectLst>
                  <a:outerShdw blurRad="50800" dist="76200" dir="2700000" algn="tl" rotWithShape="0">
                    <a:prstClr val="black">
                      <a:alpha val="40000"/>
                    </a:prstClr>
                  </a:outerShdw>
                </a:effectLst>
              </a:rPr>
              <a:t>.</a:t>
            </a:r>
          </a:p>
          <a:p>
            <a:pPr algn="ctr"/>
            <a:r>
              <a:rPr lang="en-US" sz="3600" dirty="0" smtClean="0">
                <a:solidFill>
                  <a:schemeClr val="bg1"/>
                </a:solidFill>
                <a:effectLst>
                  <a:outerShdw blurRad="50800" dist="76200" dir="2700000" algn="tl" rotWithShape="0">
                    <a:prstClr val="black">
                      <a:alpha val="40000"/>
                    </a:prstClr>
                  </a:outerShdw>
                </a:effectLst>
              </a:rPr>
              <a:t> Nothing </a:t>
            </a:r>
            <a:r>
              <a:rPr lang="en-US" sz="3600" dirty="0">
                <a:solidFill>
                  <a:schemeClr val="bg1"/>
                </a:solidFill>
                <a:effectLst>
                  <a:outerShdw blurRad="50800" dist="76200" dir="2700000" algn="tl" rotWithShape="0">
                    <a:prstClr val="black">
                      <a:alpha val="40000"/>
                    </a:prstClr>
                  </a:outerShdw>
                </a:effectLst>
              </a:rPr>
              <a:t>matches it in human experience</a:t>
            </a:r>
            <a:r>
              <a:rPr lang="en-US" sz="3600" dirty="0" smtClean="0">
                <a:solidFill>
                  <a:schemeClr val="bg1"/>
                </a:solidFill>
                <a:effectLst>
                  <a:outerShdw blurRad="50800" dist="76200" dir="2700000" algn="tl" rotWithShape="0">
                    <a:prstClr val="black">
                      <a:alpha val="40000"/>
                    </a:prstClr>
                  </a:outerShdw>
                </a:effectLst>
              </a:rPr>
              <a:t>.</a:t>
            </a:r>
            <a:endParaRPr lang="en-US" sz="3600" dirty="0">
              <a:solidFill>
                <a:schemeClr val="bg1"/>
              </a:solidFill>
              <a:effectLst>
                <a:outerShdw blurRad="50800" dist="76200" dir="2700000" algn="tl" rotWithShape="0">
                  <a:prstClr val="black">
                    <a:alpha val="40000"/>
                  </a:prstClr>
                </a:outerShdw>
              </a:effectLst>
            </a:endParaRPr>
          </a:p>
        </p:txBody>
      </p:sp>
    </p:spTree>
    <p:extLst>
      <p:ext uri="{BB962C8B-B14F-4D97-AF65-F5344CB8AC3E}">
        <p14:creationId xmlns:p14="http://schemas.microsoft.com/office/powerpoint/2010/main" val="13027951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3"/>
          <p:cNvSpPr txBox="1">
            <a:spLocks noChangeArrowheads="1"/>
          </p:cNvSpPr>
          <p:nvPr/>
        </p:nvSpPr>
        <p:spPr bwMode="auto">
          <a:xfrm rot="5400000">
            <a:off x="7747126" y="2170801"/>
            <a:ext cx="6974345" cy="2477601"/>
          </a:xfrm>
          <a:prstGeom prst="rect">
            <a:avLst/>
          </a:prstGeom>
          <a:noFill/>
          <a:ln w="9525">
            <a:noFill/>
            <a:miter lim="800000"/>
            <a:headEnd/>
            <a:tailEnd/>
          </a:ln>
        </p:spPr>
        <p:txBody>
          <a:bodyPr wrap="none">
            <a:prstTxWarp prst="textNoShape">
              <a:avLst/>
            </a:prstTxWarp>
            <a:spAutoFit/>
          </a:bodyPr>
          <a:lstStyle/>
          <a:p>
            <a:pPr fontAlgn="base">
              <a:spcBef>
                <a:spcPct val="0"/>
              </a:spcBef>
              <a:spcAft>
                <a:spcPct val="0"/>
              </a:spcAft>
            </a:pPr>
            <a:r>
              <a:rPr lang="en-US" sz="15500" dirty="0" smtClean="0">
                <a:ln>
                  <a:solidFill>
                    <a:srgbClr val="9BBB59">
                      <a:lumMod val="50000"/>
                      <a:alpha val="9000"/>
                    </a:srgbClr>
                  </a:solidFill>
                </a:ln>
                <a:solidFill>
                  <a:srgbClr val="C0504D">
                    <a:lumMod val="40000"/>
                    <a:lumOff val="60000"/>
                    <a:alpha val="49000"/>
                  </a:srgbClr>
                </a:solidFill>
                <a:effectLst>
                  <a:outerShdw blurRad="50800" dist="76200" dir="2700000" algn="tl" rotWithShape="0">
                    <a:prstClr val="black">
                      <a:alpha val="40000"/>
                    </a:prstClr>
                  </a:outerShdw>
                </a:effectLst>
                <a:latin typeface="Futura"/>
                <a:ea typeface="Stencil" charset="0"/>
                <a:cs typeface="Futura"/>
              </a:rPr>
              <a:t>GRACE</a:t>
            </a:r>
            <a:endParaRPr lang="en-US" sz="15500" dirty="0">
              <a:ln>
                <a:solidFill>
                  <a:srgbClr val="9BBB59">
                    <a:lumMod val="50000"/>
                    <a:alpha val="9000"/>
                  </a:srgbClr>
                </a:solidFill>
              </a:ln>
              <a:solidFill>
                <a:srgbClr val="C0504D">
                  <a:lumMod val="40000"/>
                  <a:lumOff val="60000"/>
                  <a:alpha val="49000"/>
                </a:srgbClr>
              </a:solidFill>
              <a:effectLst>
                <a:outerShdw blurRad="50800" dist="76200" dir="2700000" algn="tl" rotWithShape="0">
                  <a:prstClr val="black">
                    <a:alpha val="40000"/>
                  </a:prstClr>
                </a:outerShdw>
              </a:effectLst>
              <a:latin typeface="Futura"/>
              <a:ea typeface="Stencil" charset="0"/>
              <a:cs typeface="Futura"/>
            </a:endParaRPr>
          </a:p>
        </p:txBody>
      </p:sp>
      <p:sp>
        <p:nvSpPr>
          <p:cNvPr id="8" name="Title 1"/>
          <p:cNvSpPr txBox="1">
            <a:spLocks/>
          </p:cNvSpPr>
          <p:nvPr/>
        </p:nvSpPr>
        <p:spPr>
          <a:xfrm>
            <a:off x="283981" y="0"/>
            <a:ext cx="8229600" cy="1143000"/>
          </a:xfrm>
          <a:prstGeom prst="rect">
            <a:avLst/>
          </a:prstGeom>
          <a:effectLst>
            <a:outerShdw blurRad="50800" dist="38100" dir="2700000">
              <a:srgbClr val="000000">
                <a:alpha val="43000"/>
              </a:srgbClr>
            </a:outerShdw>
          </a:effectLst>
        </p:spPr>
        <p:txBody>
          <a:bodyPr vert="horz" lIns="91440" tIns="45720" rIns="91440" bIns="45720" rtlCol="0" anchor="ctr">
            <a:normAutofit fontScale="85000" lnSpcReduction="10000"/>
          </a:bodyPr>
          <a:lstStyle/>
          <a:p>
            <a:pPr algn="ctr">
              <a:spcBef>
                <a:spcPct val="0"/>
              </a:spcBef>
              <a:defRPr/>
            </a:pPr>
            <a:r>
              <a:rPr lang="en-US" sz="4800" b="1">
                <a:solidFill>
                  <a:prstClr val="white"/>
                </a:solidFill>
                <a:latin typeface="Helvetica Neue" charset="0"/>
                <a:ea typeface="Helvetica Neue" charset="0"/>
                <a:cs typeface="Helvetica Neue" charset="0"/>
              </a:rPr>
              <a:t>Alive in Christ – Saved by Grace</a:t>
            </a:r>
          </a:p>
        </p:txBody>
      </p:sp>
      <p:sp>
        <p:nvSpPr>
          <p:cNvPr id="2" name="TextBox 1"/>
          <p:cNvSpPr txBox="1"/>
          <p:nvPr/>
        </p:nvSpPr>
        <p:spPr>
          <a:xfrm>
            <a:off x="551330" y="1290918"/>
            <a:ext cx="9350039" cy="2739211"/>
          </a:xfrm>
          <a:prstGeom prst="rect">
            <a:avLst/>
          </a:prstGeom>
          <a:noFill/>
        </p:spPr>
        <p:txBody>
          <a:bodyPr wrap="square" rtlCol="0">
            <a:spAutoFit/>
          </a:bodyPr>
          <a:lstStyle/>
          <a:p>
            <a:pPr algn="ctr"/>
            <a:r>
              <a:rPr lang="en-US" sz="3600" b="1" dirty="0" smtClean="0">
                <a:solidFill>
                  <a:schemeClr val="bg1"/>
                </a:solidFill>
                <a:effectLst>
                  <a:outerShdw blurRad="50800" dist="76200" dir="2700000" algn="tl" rotWithShape="0">
                    <a:prstClr val="black">
                      <a:alpha val="40000"/>
                    </a:prstClr>
                  </a:outerShdw>
                </a:effectLst>
              </a:rPr>
              <a:t>A grace-filled person in a grace-filled church</a:t>
            </a:r>
          </a:p>
          <a:p>
            <a:pPr algn="ctr"/>
            <a:r>
              <a:rPr lang="en-US" sz="3600" dirty="0" smtClean="0">
                <a:solidFill>
                  <a:schemeClr val="bg1"/>
                </a:solidFill>
                <a:effectLst>
                  <a:outerShdw blurRad="50800" dist="76200" dir="2700000" algn="tl" rotWithShape="0">
                    <a:prstClr val="black">
                      <a:alpha val="40000"/>
                    </a:prstClr>
                  </a:outerShdw>
                </a:effectLst>
              </a:rPr>
              <a:t>Grace </a:t>
            </a:r>
            <a:r>
              <a:rPr lang="en-US" sz="3600" u="sng" dirty="0" smtClean="0">
                <a:solidFill>
                  <a:schemeClr val="bg1"/>
                </a:solidFill>
                <a:effectLst>
                  <a:outerShdw blurRad="50800" dist="76200" dir="2700000" algn="tl" rotWithShape="0">
                    <a:prstClr val="black">
                      <a:alpha val="40000"/>
                    </a:prstClr>
                  </a:outerShdw>
                </a:effectLst>
              </a:rPr>
              <a:t>humbles</a:t>
            </a:r>
            <a:r>
              <a:rPr lang="en-US" sz="3600" dirty="0" smtClean="0">
                <a:solidFill>
                  <a:schemeClr val="bg1"/>
                </a:solidFill>
                <a:effectLst>
                  <a:outerShdw blurRad="50800" dist="76200" dir="2700000" algn="tl" rotWithShape="0">
                    <a:prstClr val="black">
                      <a:alpha val="40000"/>
                    </a:prstClr>
                  </a:outerShdw>
                </a:effectLst>
              </a:rPr>
              <a:t> us. </a:t>
            </a:r>
          </a:p>
          <a:p>
            <a:pPr algn="ctr"/>
            <a:r>
              <a:rPr lang="en-US" sz="3600" dirty="0" smtClean="0">
                <a:solidFill>
                  <a:schemeClr val="bg1"/>
                </a:solidFill>
                <a:effectLst>
                  <a:outerShdw blurRad="50800" dist="76200" dir="2700000" algn="tl" rotWithShape="0">
                    <a:prstClr val="black">
                      <a:alpha val="40000"/>
                    </a:prstClr>
                  </a:outerShdw>
                </a:effectLst>
              </a:rPr>
              <a:t>We give up our pride and self-conceit.</a:t>
            </a:r>
          </a:p>
          <a:p>
            <a:pPr algn="ctr"/>
            <a:r>
              <a:rPr lang="en-US" sz="3200" i="1" dirty="0" smtClean="0">
                <a:solidFill>
                  <a:schemeClr val="bg1"/>
                </a:solidFill>
                <a:effectLst>
                  <a:outerShdw blurRad="50800" dist="76200" dir="2700000" algn="tl" rotWithShape="0">
                    <a:prstClr val="black">
                      <a:alpha val="40000"/>
                    </a:prstClr>
                  </a:outerShdw>
                </a:effectLst>
              </a:rPr>
              <a:t>Grace creates liberated laughter. [It’s] beautiful… </a:t>
            </a:r>
          </a:p>
          <a:p>
            <a:pPr algn="ctr"/>
            <a:r>
              <a:rPr lang="en-US" sz="3200" i="1" dirty="0" smtClean="0">
                <a:solidFill>
                  <a:schemeClr val="bg1"/>
                </a:solidFill>
                <a:effectLst>
                  <a:outerShdw blurRad="50800" dist="76200" dir="2700000" algn="tl" rotWithShape="0">
                    <a:prstClr val="black">
                      <a:alpha val="40000"/>
                    </a:prstClr>
                  </a:outerShdw>
                </a:effectLst>
              </a:rPr>
              <a:t>it radiates joy and awakens humour. </a:t>
            </a:r>
            <a:r>
              <a:rPr lang="en-US" sz="3200" dirty="0" smtClean="0">
                <a:solidFill>
                  <a:schemeClr val="bg1"/>
                </a:solidFill>
                <a:effectLst>
                  <a:outerShdw blurRad="50800" dist="76200" dir="2700000" algn="tl" rotWithShape="0">
                    <a:prstClr val="black">
                      <a:alpha val="40000"/>
                    </a:prstClr>
                  </a:outerShdw>
                </a:effectLst>
              </a:rPr>
              <a:t>Karl Barth</a:t>
            </a:r>
            <a:endParaRPr lang="en-US" sz="3200" i="1" dirty="0" smtClean="0">
              <a:solidFill>
                <a:schemeClr val="bg1"/>
              </a:solidFill>
              <a:effectLst>
                <a:outerShdw blurRad="50800" dist="76200" dir="2700000" algn="tl" rotWithShape="0">
                  <a:prstClr val="black">
                    <a:alpha val="40000"/>
                  </a:prstClr>
                </a:outerShdw>
              </a:effectLst>
            </a:endParaRPr>
          </a:p>
        </p:txBody>
      </p:sp>
    </p:spTree>
    <p:extLst>
      <p:ext uri="{BB962C8B-B14F-4D97-AF65-F5344CB8AC3E}">
        <p14:creationId xmlns:p14="http://schemas.microsoft.com/office/powerpoint/2010/main" val="18523436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3"/>
          <p:cNvSpPr txBox="1">
            <a:spLocks noChangeArrowheads="1"/>
          </p:cNvSpPr>
          <p:nvPr/>
        </p:nvSpPr>
        <p:spPr bwMode="auto">
          <a:xfrm rot="5400000">
            <a:off x="7747126" y="2170801"/>
            <a:ext cx="6974345" cy="2477601"/>
          </a:xfrm>
          <a:prstGeom prst="rect">
            <a:avLst/>
          </a:prstGeom>
          <a:noFill/>
          <a:ln w="9525">
            <a:noFill/>
            <a:miter lim="800000"/>
            <a:headEnd/>
            <a:tailEnd/>
          </a:ln>
        </p:spPr>
        <p:txBody>
          <a:bodyPr wrap="none">
            <a:prstTxWarp prst="textNoShape">
              <a:avLst/>
            </a:prstTxWarp>
            <a:spAutoFit/>
          </a:bodyPr>
          <a:lstStyle/>
          <a:p>
            <a:pPr fontAlgn="base">
              <a:spcBef>
                <a:spcPct val="0"/>
              </a:spcBef>
              <a:spcAft>
                <a:spcPct val="0"/>
              </a:spcAft>
            </a:pPr>
            <a:r>
              <a:rPr lang="en-US" sz="15500" dirty="0" smtClean="0">
                <a:ln>
                  <a:solidFill>
                    <a:srgbClr val="9BBB59">
                      <a:lumMod val="50000"/>
                      <a:alpha val="9000"/>
                    </a:srgbClr>
                  </a:solidFill>
                </a:ln>
                <a:solidFill>
                  <a:srgbClr val="C0504D">
                    <a:lumMod val="40000"/>
                    <a:lumOff val="60000"/>
                    <a:alpha val="49000"/>
                  </a:srgbClr>
                </a:solidFill>
                <a:effectLst>
                  <a:outerShdw blurRad="50800" dist="76200" dir="2700000" algn="tl" rotWithShape="0">
                    <a:prstClr val="black">
                      <a:alpha val="40000"/>
                    </a:prstClr>
                  </a:outerShdw>
                </a:effectLst>
                <a:latin typeface="Futura"/>
                <a:ea typeface="Stencil" charset="0"/>
                <a:cs typeface="Futura"/>
              </a:rPr>
              <a:t>GRACE</a:t>
            </a:r>
            <a:endParaRPr lang="en-US" sz="15500" dirty="0">
              <a:ln>
                <a:solidFill>
                  <a:srgbClr val="9BBB59">
                    <a:lumMod val="50000"/>
                    <a:alpha val="9000"/>
                  </a:srgbClr>
                </a:solidFill>
              </a:ln>
              <a:solidFill>
                <a:srgbClr val="C0504D">
                  <a:lumMod val="40000"/>
                  <a:lumOff val="60000"/>
                  <a:alpha val="49000"/>
                </a:srgbClr>
              </a:solidFill>
              <a:effectLst>
                <a:outerShdw blurRad="50800" dist="76200" dir="2700000" algn="tl" rotWithShape="0">
                  <a:prstClr val="black">
                    <a:alpha val="40000"/>
                  </a:prstClr>
                </a:outerShdw>
              </a:effectLst>
              <a:latin typeface="Futura"/>
              <a:ea typeface="Stencil" charset="0"/>
              <a:cs typeface="Futura"/>
            </a:endParaRPr>
          </a:p>
        </p:txBody>
      </p:sp>
      <p:sp>
        <p:nvSpPr>
          <p:cNvPr id="8" name="Title 1"/>
          <p:cNvSpPr txBox="1">
            <a:spLocks/>
          </p:cNvSpPr>
          <p:nvPr/>
        </p:nvSpPr>
        <p:spPr>
          <a:xfrm>
            <a:off x="283981" y="0"/>
            <a:ext cx="8229600" cy="1143000"/>
          </a:xfrm>
          <a:prstGeom prst="rect">
            <a:avLst/>
          </a:prstGeom>
          <a:effectLst>
            <a:outerShdw blurRad="50800" dist="38100" dir="2700000">
              <a:srgbClr val="000000">
                <a:alpha val="43000"/>
              </a:srgbClr>
            </a:outerShdw>
          </a:effectLst>
        </p:spPr>
        <p:txBody>
          <a:bodyPr vert="horz" lIns="91440" tIns="45720" rIns="91440" bIns="45720" rtlCol="0" anchor="ctr">
            <a:normAutofit fontScale="85000" lnSpcReduction="10000"/>
          </a:bodyPr>
          <a:lstStyle/>
          <a:p>
            <a:pPr algn="ctr">
              <a:spcBef>
                <a:spcPct val="0"/>
              </a:spcBef>
              <a:defRPr/>
            </a:pPr>
            <a:r>
              <a:rPr lang="en-US" sz="4800" b="1">
                <a:solidFill>
                  <a:prstClr val="white"/>
                </a:solidFill>
                <a:latin typeface="Helvetica Neue" charset="0"/>
                <a:ea typeface="Helvetica Neue" charset="0"/>
                <a:cs typeface="Helvetica Neue" charset="0"/>
              </a:rPr>
              <a:t>Alive in Christ – Saved by Grace</a:t>
            </a:r>
          </a:p>
        </p:txBody>
      </p:sp>
      <p:sp>
        <p:nvSpPr>
          <p:cNvPr id="2" name="TextBox 1"/>
          <p:cNvSpPr txBox="1"/>
          <p:nvPr/>
        </p:nvSpPr>
        <p:spPr>
          <a:xfrm>
            <a:off x="551330" y="1290918"/>
            <a:ext cx="9350039" cy="4893647"/>
          </a:xfrm>
          <a:prstGeom prst="rect">
            <a:avLst/>
          </a:prstGeom>
          <a:noFill/>
        </p:spPr>
        <p:txBody>
          <a:bodyPr wrap="square" rtlCol="0">
            <a:spAutoFit/>
          </a:bodyPr>
          <a:lstStyle/>
          <a:p>
            <a:pPr algn="ctr"/>
            <a:r>
              <a:rPr lang="en-US" sz="3600" b="1" dirty="0" smtClean="0">
                <a:solidFill>
                  <a:schemeClr val="bg1"/>
                </a:solidFill>
                <a:effectLst>
                  <a:outerShdw blurRad="50800" dist="76200" dir="2700000" algn="tl" rotWithShape="0">
                    <a:prstClr val="black">
                      <a:alpha val="40000"/>
                    </a:prstClr>
                  </a:outerShdw>
                </a:effectLst>
              </a:rPr>
              <a:t>A grace-filled person in a grace-filled church</a:t>
            </a:r>
          </a:p>
          <a:p>
            <a:pPr algn="ctr"/>
            <a:r>
              <a:rPr lang="en-US" sz="3600" dirty="0" smtClean="0">
                <a:solidFill>
                  <a:schemeClr val="bg1"/>
                </a:solidFill>
                <a:effectLst>
                  <a:outerShdw blurRad="50800" dist="76200" dir="2700000" algn="tl" rotWithShape="0">
                    <a:prstClr val="black">
                      <a:alpha val="40000"/>
                    </a:prstClr>
                  </a:outerShdw>
                </a:effectLst>
              </a:rPr>
              <a:t>Grace </a:t>
            </a:r>
            <a:r>
              <a:rPr lang="en-US" sz="3600" u="sng" dirty="0" smtClean="0">
                <a:solidFill>
                  <a:schemeClr val="bg1"/>
                </a:solidFill>
                <a:effectLst>
                  <a:outerShdw blurRad="50800" dist="76200" dir="2700000" algn="tl" rotWithShape="0">
                    <a:prstClr val="black">
                      <a:alpha val="40000"/>
                    </a:prstClr>
                  </a:outerShdw>
                </a:effectLst>
              </a:rPr>
              <a:t>amazes</a:t>
            </a:r>
            <a:r>
              <a:rPr lang="en-US" sz="3600" dirty="0" smtClean="0">
                <a:solidFill>
                  <a:schemeClr val="bg1"/>
                </a:solidFill>
                <a:effectLst>
                  <a:outerShdw blurRad="50800" dist="76200" dir="2700000" algn="tl" rotWithShape="0">
                    <a:prstClr val="black">
                      <a:alpha val="40000"/>
                    </a:prstClr>
                  </a:outerShdw>
                </a:effectLst>
              </a:rPr>
              <a:t> us. We stop our self-worship and make God the centre. </a:t>
            </a:r>
            <a:r>
              <a:rPr lang="en-US" sz="3200" i="1" dirty="0" smtClean="0">
                <a:solidFill>
                  <a:schemeClr val="bg1"/>
                </a:solidFill>
                <a:effectLst>
                  <a:outerShdw blurRad="50800" dist="76200" dir="2700000" algn="tl" rotWithShape="0">
                    <a:prstClr val="black">
                      <a:alpha val="40000"/>
                    </a:prstClr>
                  </a:outerShdw>
                </a:effectLst>
              </a:rPr>
              <a:t>[Jesus] must become greater and greater, and I must become less and less. (John the Baptist, John 3.30)</a:t>
            </a:r>
          </a:p>
          <a:p>
            <a:pPr algn="ctr"/>
            <a:endParaRPr lang="en-US" sz="3200" i="1" dirty="0" smtClean="0">
              <a:solidFill>
                <a:schemeClr val="bg1"/>
              </a:solidFill>
              <a:effectLst>
                <a:outerShdw blurRad="50800" dist="76200" dir="2700000" algn="tl" rotWithShape="0">
                  <a:prstClr val="black">
                    <a:alpha val="40000"/>
                  </a:prstClr>
                </a:outerShdw>
              </a:effectLst>
            </a:endParaRPr>
          </a:p>
          <a:p>
            <a:pPr algn="ctr"/>
            <a:r>
              <a:rPr lang="en-US" sz="3200" i="1" dirty="0" smtClean="0">
                <a:solidFill>
                  <a:schemeClr val="bg1"/>
                </a:solidFill>
                <a:effectLst>
                  <a:outerShdw blurRad="50800" dist="76200" dir="2700000" algn="tl" rotWithShape="0">
                    <a:prstClr val="black">
                      <a:alpha val="40000"/>
                    </a:prstClr>
                  </a:outerShdw>
                </a:effectLst>
              </a:rPr>
              <a:t>The ultimate test of our spirituality is the measure </a:t>
            </a:r>
          </a:p>
          <a:p>
            <a:pPr algn="ctr"/>
            <a:r>
              <a:rPr lang="en-US" sz="3200" i="1" dirty="0" smtClean="0">
                <a:solidFill>
                  <a:schemeClr val="bg1"/>
                </a:solidFill>
                <a:effectLst>
                  <a:outerShdw blurRad="50800" dist="76200" dir="2700000" algn="tl" rotWithShape="0">
                    <a:prstClr val="black">
                      <a:alpha val="40000"/>
                    </a:prstClr>
                  </a:outerShdw>
                </a:effectLst>
              </a:rPr>
              <a:t>of our amazement at the grace of God. </a:t>
            </a:r>
          </a:p>
          <a:p>
            <a:pPr algn="ctr"/>
            <a:r>
              <a:rPr lang="en-US" sz="3200" i="1" dirty="0" smtClean="0">
                <a:solidFill>
                  <a:schemeClr val="bg1"/>
                </a:solidFill>
                <a:effectLst>
                  <a:outerShdw blurRad="50800" dist="76200" dir="2700000" algn="tl" rotWithShape="0">
                    <a:prstClr val="black">
                      <a:alpha val="40000"/>
                    </a:prstClr>
                  </a:outerShdw>
                </a:effectLst>
              </a:rPr>
              <a:t>Martyn-Lloyd Jones</a:t>
            </a:r>
          </a:p>
        </p:txBody>
      </p:sp>
    </p:spTree>
    <p:extLst>
      <p:ext uri="{BB962C8B-B14F-4D97-AF65-F5344CB8AC3E}">
        <p14:creationId xmlns:p14="http://schemas.microsoft.com/office/powerpoint/2010/main" val="54784773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3"/>
          <p:cNvSpPr txBox="1">
            <a:spLocks noChangeArrowheads="1"/>
          </p:cNvSpPr>
          <p:nvPr/>
        </p:nvSpPr>
        <p:spPr bwMode="auto">
          <a:xfrm rot="5400000">
            <a:off x="7747126" y="2170801"/>
            <a:ext cx="6974345" cy="2477601"/>
          </a:xfrm>
          <a:prstGeom prst="rect">
            <a:avLst/>
          </a:prstGeom>
          <a:noFill/>
          <a:ln w="9525">
            <a:noFill/>
            <a:miter lim="800000"/>
            <a:headEnd/>
            <a:tailEnd/>
          </a:ln>
        </p:spPr>
        <p:txBody>
          <a:bodyPr wrap="none">
            <a:prstTxWarp prst="textNoShape">
              <a:avLst/>
            </a:prstTxWarp>
            <a:spAutoFit/>
          </a:bodyPr>
          <a:lstStyle/>
          <a:p>
            <a:pPr fontAlgn="base">
              <a:spcBef>
                <a:spcPct val="0"/>
              </a:spcBef>
              <a:spcAft>
                <a:spcPct val="0"/>
              </a:spcAft>
            </a:pPr>
            <a:r>
              <a:rPr lang="en-US" sz="15500" dirty="0" smtClean="0">
                <a:ln>
                  <a:solidFill>
                    <a:srgbClr val="9BBB59">
                      <a:lumMod val="50000"/>
                      <a:alpha val="9000"/>
                    </a:srgbClr>
                  </a:solidFill>
                </a:ln>
                <a:solidFill>
                  <a:srgbClr val="C0504D">
                    <a:lumMod val="40000"/>
                    <a:lumOff val="60000"/>
                    <a:alpha val="49000"/>
                  </a:srgbClr>
                </a:solidFill>
                <a:effectLst>
                  <a:outerShdw blurRad="50800" dist="76200" dir="2700000" algn="tl" rotWithShape="0">
                    <a:prstClr val="black">
                      <a:alpha val="40000"/>
                    </a:prstClr>
                  </a:outerShdw>
                </a:effectLst>
                <a:latin typeface="Futura"/>
                <a:ea typeface="Stencil" charset="0"/>
                <a:cs typeface="Futura"/>
              </a:rPr>
              <a:t>GRACE</a:t>
            </a:r>
            <a:endParaRPr lang="en-US" sz="15500" dirty="0">
              <a:ln>
                <a:solidFill>
                  <a:srgbClr val="9BBB59">
                    <a:lumMod val="50000"/>
                    <a:alpha val="9000"/>
                  </a:srgbClr>
                </a:solidFill>
              </a:ln>
              <a:solidFill>
                <a:srgbClr val="C0504D">
                  <a:lumMod val="40000"/>
                  <a:lumOff val="60000"/>
                  <a:alpha val="49000"/>
                </a:srgbClr>
              </a:solidFill>
              <a:effectLst>
                <a:outerShdw blurRad="50800" dist="76200" dir="2700000" algn="tl" rotWithShape="0">
                  <a:prstClr val="black">
                    <a:alpha val="40000"/>
                  </a:prstClr>
                </a:outerShdw>
              </a:effectLst>
              <a:latin typeface="Futura"/>
              <a:ea typeface="Stencil" charset="0"/>
              <a:cs typeface="Futura"/>
            </a:endParaRPr>
          </a:p>
        </p:txBody>
      </p:sp>
      <p:sp>
        <p:nvSpPr>
          <p:cNvPr id="8" name="Title 1"/>
          <p:cNvSpPr txBox="1">
            <a:spLocks/>
          </p:cNvSpPr>
          <p:nvPr/>
        </p:nvSpPr>
        <p:spPr>
          <a:xfrm>
            <a:off x="283981" y="0"/>
            <a:ext cx="8229600" cy="1143000"/>
          </a:xfrm>
          <a:prstGeom prst="rect">
            <a:avLst/>
          </a:prstGeom>
          <a:effectLst>
            <a:outerShdw blurRad="50800" dist="38100" dir="2700000">
              <a:srgbClr val="000000">
                <a:alpha val="43000"/>
              </a:srgbClr>
            </a:outerShdw>
          </a:effectLst>
        </p:spPr>
        <p:txBody>
          <a:bodyPr vert="horz" lIns="91440" tIns="45720" rIns="91440" bIns="45720" rtlCol="0" anchor="ctr">
            <a:normAutofit fontScale="85000" lnSpcReduction="10000"/>
          </a:bodyPr>
          <a:lstStyle/>
          <a:p>
            <a:pPr algn="ctr">
              <a:spcBef>
                <a:spcPct val="0"/>
              </a:spcBef>
              <a:defRPr/>
            </a:pPr>
            <a:r>
              <a:rPr lang="en-US" sz="4800" b="1">
                <a:solidFill>
                  <a:prstClr val="white"/>
                </a:solidFill>
                <a:latin typeface="Helvetica Neue" charset="0"/>
                <a:ea typeface="Helvetica Neue" charset="0"/>
                <a:cs typeface="Helvetica Neue" charset="0"/>
              </a:rPr>
              <a:t>Alive in Christ – Saved by Grace</a:t>
            </a:r>
          </a:p>
        </p:txBody>
      </p:sp>
      <p:sp>
        <p:nvSpPr>
          <p:cNvPr id="2" name="TextBox 1"/>
          <p:cNvSpPr txBox="1"/>
          <p:nvPr/>
        </p:nvSpPr>
        <p:spPr>
          <a:xfrm>
            <a:off x="551330" y="1290918"/>
            <a:ext cx="9350039" cy="3724096"/>
          </a:xfrm>
          <a:prstGeom prst="rect">
            <a:avLst/>
          </a:prstGeom>
          <a:noFill/>
        </p:spPr>
        <p:txBody>
          <a:bodyPr wrap="square" rtlCol="0">
            <a:spAutoFit/>
          </a:bodyPr>
          <a:lstStyle/>
          <a:p>
            <a:pPr algn="ctr"/>
            <a:r>
              <a:rPr lang="en-US" sz="3600" b="1" dirty="0" smtClean="0">
                <a:solidFill>
                  <a:schemeClr val="bg1"/>
                </a:solidFill>
                <a:effectLst>
                  <a:outerShdw blurRad="50800" dist="76200" dir="2700000" algn="tl" rotWithShape="0">
                    <a:prstClr val="black">
                      <a:alpha val="40000"/>
                    </a:prstClr>
                  </a:outerShdw>
                </a:effectLst>
              </a:rPr>
              <a:t>A grace-filled person in a grace-filled church</a:t>
            </a:r>
          </a:p>
          <a:p>
            <a:pPr algn="ctr"/>
            <a:r>
              <a:rPr lang="en-US" sz="3600" dirty="0" smtClean="0">
                <a:solidFill>
                  <a:schemeClr val="bg1"/>
                </a:solidFill>
                <a:effectLst>
                  <a:outerShdw blurRad="50800" dist="76200" dir="2700000" algn="tl" rotWithShape="0">
                    <a:prstClr val="black">
                      <a:alpha val="40000"/>
                    </a:prstClr>
                  </a:outerShdw>
                </a:effectLst>
              </a:rPr>
              <a:t>Grace enables us to </a:t>
            </a:r>
            <a:r>
              <a:rPr lang="en-US" sz="3600" u="sng" dirty="0" smtClean="0">
                <a:solidFill>
                  <a:schemeClr val="bg1"/>
                </a:solidFill>
                <a:effectLst>
                  <a:outerShdw blurRad="50800" dist="76200" dir="2700000" algn="tl" rotWithShape="0">
                    <a:prstClr val="black">
                      <a:alpha val="40000"/>
                    </a:prstClr>
                  </a:outerShdw>
                </a:effectLst>
              </a:rPr>
              <a:t>pray for</a:t>
            </a:r>
            <a:r>
              <a:rPr lang="en-US" sz="3600" dirty="0" smtClean="0">
                <a:solidFill>
                  <a:schemeClr val="bg1"/>
                </a:solidFill>
                <a:effectLst>
                  <a:outerShdw blurRad="50800" dist="76200" dir="2700000" algn="tl" rotWithShape="0">
                    <a:prstClr val="black">
                      <a:alpha val="40000"/>
                    </a:prstClr>
                  </a:outerShdw>
                </a:effectLst>
              </a:rPr>
              <a:t> and </a:t>
            </a:r>
            <a:r>
              <a:rPr lang="en-US" sz="3600" u="sng" dirty="0" smtClean="0">
                <a:solidFill>
                  <a:schemeClr val="bg1"/>
                </a:solidFill>
                <a:effectLst>
                  <a:outerShdw blurRad="50800" dist="76200" dir="2700000" algn="tl" rotWithShape="0">
                    <a:prstClr val="black">
                      <a:alpha val="40000"/>
                    </a:prstClr>
                  </a:outerShdw>
                </a:effectLst>
              </a:rPr>
              <a:t>accept</a:t>
            </a:r>
            <a:r>
              <a:rPr lang="en-US" sz="3600" dirty="0" smtClean="0">
                <a:solidFill>
                  <a:schemeClr val="bg1"/>
                </a:solidFill>
                <a:effectLst>
                  <a:outerShdw blurRad="50800" dist="76200" dir="2700000" algn="tl" rotWithShape="0">
                    <a:prstClr val="black">
                      <a:alpha val="40000"/>
                    </a:prstClr>
                  </a:outerShdw>
                </a:effectLst>
              </a:rPr>
              <a:t> others, not shame or judge them. </a:t>
            </a:r>
          </a:p>
          <a:p>
            <a:pPr algn="ctr"/>
            <a:r>
              <a:rPr lang="en-US" sz="3200" i="1" dirty="0" smtClean="0">
                <a:solidFill>
                  <a:schemeClr val="bg1"/>
                </a:solidFill>
                <a:effectLst>
                  <a:outerShdw blurRad="50800" dist="76200" dir="2700000" algn="tl" rotWithShape="0">
                    <a:prstClr val="black">
                      <a:alpha val="40000"/>
                    </a:prstClr>
                  </a:outerShdw>
                </a:effectLst>
              </a:rPr>
              <a:t>Where grace happens, generosity happens. </a:t>
            </a:r>
          </a:p>
          <a:p>
            <a:pPr algn="ctr"/>
            <a:r>
              <a:rPr lang="en-US" sz="3200" dirty="0" smtClean="0">
                <a:solidFill>
                  <a:schemeClr val="bg1"/>
                </a:solidFill>
                <a:effectLst>
                  <a:outerShdw blurRad="50800" dist="76200" dir="2700000" algn="tl" rotWithShape="0">
                    <a:prstClr val="black">
                      <a:alpha val="40000"/>
                    </a:prstClr>
                  </a:outerShdw>
                </a:effectLst>
              </a:rPr>
              <a:t>Max </a:t>
            </a:r>
            <a:r>
              <a:rPr lang="en-US" sz="3200" dirty="0" err="1" smtClean="0">
                <a:solidFill>
                  <a:schemeClr val="bg1"/>
                </a:solidFill>
                <a:effectLst>
                  <a:outerShdw blurRad="50800" dist="76200" dir="2700000" algn="tl" rotWithShape="0">
                    <a:prstClr val="black">
                      <a:alpha val="40000"/>
                    </a:prstClr>
                  </a:outerShdw>
                </a:effectLst>
              </a:rPr>
              <a:t>Lucado</a:t>
            </a:r>
            <a:endParaRPr lang="en-US" sz="3200" dirty="0" smtClean="0">
              <a:solidFill>
                <a:schemeClr val="bg1"/>
              </a:solidFill>
              <a:effectLst>
                <a:outerShdw blurRad="50800" dist="76200" dir="2700000" algn="tl" rotWithShape="0">
                  <a:prstClr val="black">
                    <a:alpha val="40000"/>
                  </a:prstClr>
                </a:outerShdw>
              </a:effectLst>
            </a:endParaRPr>
          </a:p>
          <a:p>
            <a:pPr algn="ctr"/>
            <a:endParaRPr lang="en-US" sz="3200" dirty="0" smtClean="0">
              <a:solidFill>
                <a:schemeClr val="bg1"/>
              </a:solidFill>
              <a:effectLst>
                <a:outerShdw blurRad="50800" dist="76200" dir="2700000" algn="tl" rotWithShape="0">
                  <a:prstClr val="black">
                    <a:alpha val="40000"/>
                  </a:prstClr>
                </a:outerShdw>
              </a:effectLst>
            </a:endParaRPr>
          </a:p>
          <a:p>
            <a:pPr algn="ctr"/>
            <a:r>
              <a:rPr lang="en-US" sz="3200" i="1" dirty="0" smtClean="0">
                <a:solidFill>
                  <a:schemeClr val="bg1"/>
                </a:solidFill>
                <a:effectLst>
                  <a:outerShdw blurRad="50800" dist="76200" dir="2700000" algn="tl" rotWithShape="0">
                    <a:prstClr val="black">
                      <a:alpha val="40000"/>
                    </a:prstClr>
                  </a:outerShdw>
                </a:effectLst>
              </a:rPr>
              <a:t>There, but for the grace of God, go I.</a:t>
            </a:r>
          </a:p>
        </p:txBody>
      </p:sp>
    </p:spTree>
    <p:extLst>
      <p:ext uri="{BB962C8B-B14F-4D97-AF65-F5344CB8AC3E}">
        <p14:creationId xmlns:p14="http://schemas.microsoft.com/office/powerpoint/2010/main" val="16183647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3"/>
          <p:cNvSpPr txBox="1">
            <a:spLocks noChangeArrowheads="1"/>
          </p:cNvSpPr>
          <p:nvPr/>
        </p:nvSpPr>
        <p:spPr bwMode="auto">
          <a:xfrm rot="5400000">
            <a:off x="7747126" y="2170801"/>
            <a:ext cx="6974345" cy="2477601"/>
          </a:xfrm>
          <a:prstGeom prst="rect">
            <a:avLst/>
          </a:prstGeom>
          <a:noFill/>
          <a:ln w="9525">
            <a:noFill/>
            <a:miter lim="800000"/>
            <a:headEnd/>
            <a:tailEnd/>
          </a:ln>
        </p:spPr>
        <p:txBody>
          <a:bodyPr wrap="none">
            <a:prstTxWarp prst="textNoShape">
              <a:avLst/>
            </a:prstTxWarp>
            <a:spAutoFit/>
          </a:bodyPr>
          <a:lstStyle/>
          <a:p>
            <a:pPr fontAlgn="base">
              <a:spcBef>
                <a:spcPct val="0"/>
              </a:spcBef>
              <a:spcAft>
                <a:spcPct val="0"/>
              </a:spcAft>
            </a:pPr>
            <a:r>
              <a:rPr lang="en-US" sz="15500" dirty="0" smtClean="0">
                <a:ln>
                  <a:solidFill>
                    <a:srgbClr val="9BBB59">
                      <a:lumMod val="50000"/>
                      <a:alpha val="9000"/>
                    </a:srgbClr>
                  </a:solidFill>
                </a:ln>
                <a:solidFill>
                  <a:srgbClr val="C0504D">
                    <a:lumMod val="40000"/>
                    <a:lumOff val="60000"/>
                    <a:alpha val="49000"/>
                  </a:srgbClr>
                </a:solidFill>
                <a:effectLst>
                  <a:outerShdw blurRad="50800" dist="76200" dir="2700000" algn="tl" rotWithShape="0">
                    <a:prstClr val="black">
                      <a:alpha val="40000"/>
                    </a:prstClr>
                  </a:outerShdw>
                </a:effectLst>
                <a:latin typeface="Futura"/>
                <a:ea typeface="Stencil" charset="0"/>
                <a:cs typeface="Futura"/>
              </a:rPr>
              <a:t>GRACE</a:t>
            </a:r>
            <a:endParaRPr lang="en-US" sz="15500" dirty="0">
              <a:ln>
                <a:solidFill>
                  <a:srgbClr val="9BBB59">
                    <a:lumMod val="50000"/>
                    <a:alpha val="9000"/>
                  </a:srgbClr>
                </a:solidFill>
              </a:ln>
              <a:solidFill>
                <a:srgbClr val="C0504D">
                  <a:lumMod val="40000"/>
                  <a:lumOff val="60000"/>
                  <a:alpha val="49000"/>
                </a:srgbClr>
              </a:solidFill>
              <a:effectLst>
                <a:outerShdw blurRad="50800" dist="76200" dir="2700000" algn="tl" rotWithShape="0">
                  <a:prstClr val="black">
                    <a:alpha val="40000"/>
                  </a:prstClr>
                </a:outerShdw>
              </a:effectLst>
              <a:latin typeface="Futura"/>
              <a:ea typeface="Stencil" charset="0"/>
              <a:cs typeface="Futura"/>
            </a:endParaRPr>
          </a:p>
        </p:txBody>
      </p:sp>
      <p:sp>
        <p:nvSpPr>
          <p:cNvPr id="8" name="Title 1"/>
          <p:cNvSpPr txBox="1">
            <a:spLocks/>
          </p:cNvSpPr>
          <p:nvPr/>
        </p:nvSpPr>
        <p:spPr>
          <a:xfrm>
            <a:off x="283981" y="0"/>
            <a:ext cx="8229600" cy="1143000"/>
          </a:xfrm>
          <a:prstGeom prst="rect">
            <a:avLst/>
          </a:prstGeom>
          <a:effectLst>
            <a:outerShdw blurRad="50800" dist="38100" dir="2700000">
              <a:srgbClr val="000000">
                <a:alpha val="43000"/>
              </a:srgbClr>
            </a:outerShdw>
          </a:effectLst>
        </p:spPr>
        <p:txBody>
          <a:bodyPr vert="horz" lIns="91440" tIns="45720" rIns="91440" bIns="45720" rtlCol="0" anchor="ctr">
            <a:normAutofit fontScale="85000" lnSpcReduction="10000"/>
          </a:bodyPr>
          <a:lstStyle/>
          <a:p>
            <a:pPr algn="ctr">
              <a:spcBef>
                <a:spcPct val="0"/>
              </a:spcBef>
              <a:defRPr/>
            </a:pPr>
            <a:r>
              <a:rPr lang="en-US" sz="4800" b="1">
                <a:solidFill>
                  <a:prstClr val="white"/>
                </a:solidFill>
                <a:latin typeface="Helvetica Neue" charset="0"/>
                <a:ea typeface="Helvetica Neue" charset="0"/>
                <a:cs typeface="Helvetica Neue" charset="0"/>
              </a:rPr>
              <a:t>Alive in Christ – Saved by Grace</a:t>
            </a:r>
          </a:p>
        </p:txBody>
      </p:sp>
      <p:sp>
        <p:nvSpPr>
          <p:cNvPr id="2" name="TextBox 1"/>
          <p:cNvSpPr txBox="1"/>
          <p:nvPr/>
        </p:nvSpPr>
        <p:spPr>
          <a:xfrm>
            <a:off x="551330" y="1290918"/>
            <a:ext cx="9350039" cy="3600986"/>
          </a:xfrm>
          <a:prstGeom prst="rect">
            <a:avLst/>
          </a:prstGeom>
          <a:noFill/>
        </p:spPr>
        <p:txBody>
          <a:bodyPr wrap="square" rtlCol="0">
            <a:spAutoFit/>
          </a:bodyPr>
          <a:lstStyle/>
          <a:p>
            <a:pPr algn="ctr"/>
            <a:r>
              <a:rPr lang="en-US" sz="3600" b="1" dirty="0" smtClean="0">
                <a:solidFill>
                  <a:schemeClr val="bg1"/>
                </a:solidFill>
                <a:effectLst>
                  <a:outerShdw blurRad="50800" dist="76200" dir="2700000" algn="tl" rotWithShape="0">
                    <a:prstClr val="black">
                      <a:alpha val="40000"/>
                    </a:prstClr>
                  </a:outerShdw>
                </a:effectLst>
              </a:rPr>
              <a:t>A grace-filled person in a grace-filled church</a:t>
            </a:r>
          </a:p>
          <a:p>
            <a:pPr algn="ctr"/>
            <a:r>
              <a:rPr lang="en-US" sz="3600" dirty="0" smtClean="0">
                <a:solidFill>
                  <a:schemeClr val="bg1"/>
                </a:solidFill>
                <a:effectLst>
                  <a:outerShdw blurRad="50800" dist="76200" dir="2700000" algn="tl" rotWithShape="0">
                    <a:prstClr val="black">
                      <a:alpha val="40000"/>
                    </a:prstClr>
                  </a:outerShdw>
                </a:effectLst>
              </a:rPr>
              <a:t>Grace motivates us to </a:t>
            </a:r>
            <a:r>
              <a:rPr lang="en-US" sz="3600" u="sng" dirty="0" smtClean="0">
                <a:solidFill>
                  <a:schemeClr val="bg1"/>
                </a:solidFill>
                <a:effectLst>
                  <a:outerShdw blurRad="50800" dist="76200" dir="2700000" algn="tl" rotWithShape="0">
                    <a:prstClr val="black">
                      <a:alpha val="40000"/>
                    </a:prstClr>
                  </a:outerShdw>
                </a:effectLst>
              </a:rPr>
              <a:t>partner</a:t>
            </a:r>
            <a:r>
              <a:rPr lang="en-US" sz="3600" dirty="0" smtClean="0">
                <a:solidFill>
                  <a:schemeClr val="bg1"/>
                </a:solidFill>
                <a:effectLst>
                  <a:outerShdw blurRad="50800" dist="76200" dir="2700000" algn="tl" rotWithShape="0">
                    <a:prstClr val="black">
                      <a:alpha val="40000"/>
                    </a:prstClr>
                  </a:outerShdw>
                </a:effectLst>
              </a:rPr>
              <a:t> with God </a:t>
            </a:r>
          </a:p>
          <a:p>
            <a:pPr algn="ctr"/>
            <a:endParaRPr lang="en-US" sz="2800" dirty="0" smtClean="0">
              <a:solidFill>
                <a:schemeClr val="bg1"/>
              </a:solidFill>
              <a:effectLst>
                <a:outerShdw blurRad="50800" dist="76200" dir="2700000" algn="tl" rotWithShape="0">
                  <a:prstClr val="black">
                    <a:alpha val="40000"/>
                  </a:prstClr>
                </a:outerShdw>
              </a:effectLst>
            </a:endParaRPr>
          </a:p>
          <a:p>
            <a:pPr algn="ctr"/>
            <a:r>
              <a:rPr lang="en-US" sz="3200" i="1" dirty="0" smtClean="0">
                <a:solidFill>
                  <a:schemeClr val="bg1"/>
                </a:solidFill>
                <a:effectLst>
                  <a:outerShdw blurRad="50800" dist="76200" dir="2700000" algn="tl" rotWithShape="0">
                    <a:prstClr val="black">
                      <a:alpha val="40000"/>
                    </a:prstClr>
                  </a:outerShdw>
                </a:effectLst>
              </a:rPr>
              <a:t>Grace is not opposed to effort, it is opposed to earning. Earning is an attitude. Effort is an action. </a:t>
            </a:r>
          </a:p>
          <a:p>
            <a:pPr algn="ctr"/>
            <a:r>
              <a:rPr lang="en-US" sz="3200" i="1" dirty="0" smtClean="0">
                <a:solidFill>
                  <a:schemeClr val="bg1"/>
                </a:solidFill>
                <a:effectLst>
                  <a:outerShdw blurRad="50800" dist="76200" dir="2700000" algn="tl" rotWithShape="0">
                    <a:prstClr val="black">
                      <a:alpha val="40000"/>
                    </a:prstClr>
                  </a:outerShdw>
                </a:effectLst>
              </a:rPr>
              <a:t>Grace, you know, does not just have to do with forgiveness of sins alone. </a:t>
            </a:r>
            <a:r>
              <a:rPr lang="en-US" sz="3200" dirty="0" smtClean="0">
                <a:solidFill>
                  <a:schemeClr val="bg1"/>
                </a:solidFill>
                <a:effectLst>
                  <a:outerShdw blurRad="50800" dist="76200" dir="2700000" algn="tl" rotWithShape="0">
                    <a:prstClr val="black">
                      <a:alpha val="40000"/>
                    </a:prstClr>
                  </a:outerShdw>
                </a:effectLst>
              </a:rPr>
              <a:t>Dallas Willard</a:t>
            </a:r>
          </a:p>
        </p:txBody>
      </p:sp>
    </p:spTree>
    <p:extLst>
      <p:ext uri="{BB962C8B-B14F-4D97-AF65-F5344CB8AC3E}">
        <p14:creationId xmlns:p14="http://schemas.microsoft.com/office/powerpoint/2010/main" val="62962350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3"/>
          <p:cNvSpPr txBox="1">
            <a:spLocks noChangeArrowheads="1"/>
          </p:cNvSpPr>
          <p:nvPr/>
        </p:nvSpPr>
        <p:spPr bwMode="auto">
          <a:xfrm rot="5400000">
            <a:off x="7747126" y="2170801"/>
            <a:ext cx="6974345" cy="2477601"/>
          </a:xfrm>
          <a:prstGeom prst="rect">
            <a:avLst/>
          </a:prstGeom>
          <a:noFill/>
          <a:ln w="9525">
            <a:noFill/>
            <a:miter lim="800000"/>
            <a:headEnd/>
            <a:tailEnd/>
          </a:ln>
        </p:spPr>
        <p:txBody>
          <a:bodyPr wrap="none">
            <a:prstTxWarp prst="textNoShape">
              <a:avLst/>
            </a:prstTxWarp>
            <a:spAutoFit/>
          </a:bodyPr>
          <a:lstStyle/>
          <a:p>
            <a:pPr fontAlgn="base">
              <a:spcBef>
                <a:spcPct val="0"/>
              </a:spcBef>
              <a:spcAft>
                <a:spcPct val="0"/>
              </a:spcAft>
            </a:pPr>
            <a:r>
              <a:rPr lang="en-US" sz="15500" dirty="0" smtClean="0">
                <a:ln>
                  <a:solidFill>
                    <a:srgbClr val="9BBB59">
                      <a:lumMod val="50000"/>
                      <a:alpha val="9000"/>
                    </a:srgbClr>
                  </a:solidFill>
                </a:ln>
                <a:solidFill>
                  <a:srgbClr val="C0504D">
                    <a:lumMod val="40000"/>
                    <a:lumOff val="60000"/>
                    <a:alpha val="49000"/>
                  </a:srgbClr>
                </a:solidFill>
                <a:effectLst>
                  <a:outerShdw blurRad="50800" dist="76200" dir="2700000" algn="tl" rotWithShape="0">
                    <a:prstClr val="black">
                      <a:alpha val="40000"/>
                    </a:prstClr>
                  </a:outerShdw>
                </a:effectLst>
                <a:latin typeface="Futura"/>
                <a:ea typeface="Stencil" charset="0"/>
                <a:cs typeface="Futura"/>
              </a:rPr>
              <a:t>GRACE</a:t>
            </a:r>
            <a:endParaRPr lang="en-US" sz="15500" dirty="0">
              <a:ln>
                <a:solidFill>
                  <a:srgbClr val="9BBB59">
                    <a:lumMod val="50000"/>
                    <a:alpha val="9000"/>
                  </a:srgbClr>
                </a:solidFill>
              </a:ln>
              <a:solidFill>
                <a:srgbClr val="C0504D">
                  <a:lumMod val="40000"/>
                  <a:lumOff val="60000"/>
                  <a:alpha val="49000"/>
                </a:srgbClr>
              </a:solidFill>
              <a:effectLst>
                <a:outerShdw blurRad="50800" dist="76200" dir="2700000" algn="tl" rotWithShape="0">
                  <a:prstClr val="black">
                    <a:alpha val="40000"/>
                  </a:prstClr>
                </a:outerShdw>
              </a:effectLst>
              <a:latin typeface="Futura"/>
              <a:ea typeface="Stencil" charset="0"/>
              <a:cs typeface="Futura"/>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775842" cy="1772529"/>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7948" y="675459"/>
            <a:ext cx="7816698" cy="5514325"/>
          </a:xfrm>
          <a:prstGeom prst="rect">
            <a:avLst/>
          </a:prstGeom>
        </p:spPr>
      </p:pic>
    </p:spTree>
    <p:extLst>
      <p:ext uri="{BB962C8B-B14F-4D97-AF65-F5344CB8AC3E}">
        <p14:creationId xmlns:p14="http://schemas.microsoft.com/office/powerpoint/2010/main" val="123440862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3"/>
          <p:cNvSpPr txBox="1">
            <a:spLocks noChangeArrowheads="1"/>
          </p:cNvSpPr>
          <p:nvPr/>
        </p:nvSpPr>
        <p:spPr bwMode="auto">
          <a:xfrm rot="5400000">
            <a:off x="7747126" y="2170801"/>
            <a:ext cx="6974345" cy="2477601"/>
          </a:xfrm>
          <a:prstGeom prst="rect">
            <a:avLst/>
          </a:prstGeom>
          <a:noFill/>
          <a:ln w="9525">
            <a:noFill/>
            <a:miter lim="800000"/>
            <a:headEnd/>
            <a:tailEnd/>
          </a:ln>
        </p:spPr>
        <p:txBody>
          <a:bodyPr wrap="none">
            <a:prstTxWarp prst="textNoShape">
              <a:avLst/>
            </a:prstTxWarp>
            <a:spAutoFit/>
          </a:bodyPr>
          <a:lstStyle/>
          <a:p>
            <a:pPr fontAlgn="base">
              <a:spcBef>
                <a:spcPct val="0"/>
              </a:spcBef>
              <a:spcAft>
                <a:spcPct val="0"/>
              </a:spcAft>
            </a:pPr>
            <a:r>
              <a:rPr lang="en-US" sz="15500" dirty="0" smtClean="0">
                <a:ln>
                  <a:solidFill>
                    <a:srgbClr val="9BBB59">
                      <a:lumMod val="50000"/>
                      <a:alpha val="9000"/>
                    </a:srgbClr>
                  </a:solidFill>
                </a:ln>
                <a:solidFill>
                  <a:srgbClr val="C0504D">
                    <a:lumMod val="40000"/>
                    <a:lumOff val="60000"/>
                    <a:alpha val="49000"/>
                  </a:srgbClr>
                </a:solidFill>
                <a:effectLst>
                  <a:outerShdw blurRad="50800" dist="76200" dir="2700000" algn="tl" rotWithShape="0">
                    <a:prstClr val="black">
                      <a:alpha val="40000"/>
                    </a:prstClr>
                  </a:outerShdw>
                </a:effectLst>
                <a:latin typeface="Futura"/>
                <a:ea typeface="Stencil" charset="0"/>
                <a:cs typeface="Futura"/>
              </a:rPr>
              <a:t>GRACE</a:t>
            </a:r>
            <a:endParaRPr lang="en-US" sz="15500" dirty="0">
              <a:ln>
                <a:solidFill>
                  <a:srgbClr val="9BBB59">
                    <a:lumMod val="50000"/>
                    <a:alpha val="9000"/>
                  </a:srgbClr>
                </a:solidFill>
              </a:ln>
              <a:solidFill>
                <a:srgbClr val="C0504D">
                  <a:lumMod val="40000"/>
                  <a:lumOff val="60000"/>
                  <a:alpha val="49000"/>
                </a:srgbClr>
              </a:solidFill>
              <a:effectLst>
                <a:outerShdw blurRad="50800" dist="76200" dir="2700000" algn="tl" rotWithShape="0">
                  <a:prstClr val="black">
                    <a:alpha val="40000"/>
                  </a:prstClr>
                </a:outerShdw>
              </a:effectLst>
              <a:latin typeface="Futura"/>
              <a:ea typeface="Stencil" charset="0"/>
              <a:cs typeface="Futura"/>
            </a:endParaRPr>
          </a:p>
        </p:txBody>
      </p:sp>
      <p:sp>
        <p:nvSpPr>
          <p:cNvPr id="8" name="Title 1"/>
          <p:cNvSpPr txBox="1">
            <a:spLocks/>
          </p:cNvSpPr>
          <p:nvPr/>
        </p:nvSpPr>
        <p:spPr>
          <a:xfrm>
            <a:off x="283981" y="0"/>
            <a:ext cx="8229600" cy="1143000"/>
          </a:xfrm>
          <a:prstGeom prst="rect">
            <a:avLst/>
          </a:prstGeom>
          <a:effectLst>
            <a:outerShdw blurRad="50800" dist="38100" dir="2700000">
              <a:srgbClr val="000000">
                <a:alpha val="43000"/>
              </a:srgbClr>
            </a:outerShdw>
          </a:effectLst>
        </p:spPr>
        <p:txBody>
          <a:bodyPr vert="horz" lIns="91440" tIns="45720" rIns="91440" bIns="45720" rtlCol="0" anchor="ctr">
            <a:normAutofit fontScale="85000" lnSpcReduction="10000"/>
          </a:bodyPr>
          <a:lstStyle/>
          <a:p>
            <a:pPr algn="ctr">
              <a:spcBef>
                <a:spcPct val="0"/>
              </a:spcBef>
              <a:defRPr/>
            </a:pPr>
            <a:r>
              <a:rPr lang="en-US" sz="4800" b="1">
                <a:solidFill>
                  <a:prstClr val="white"/>
                </a:solidFill>
                <a:latin typeface="Helvetica Neue" charset="0"/>
                <a:ea typeface="Helvetica Neue" charset="0"/>
                <a:cs typeface="Helvetica Neue" charset="0"/>
              </a:rPr>
              <a:t>Alive in Christ – Saved by Grace</a:t>
            </a:r>
          </a:p>
        </p:txBody>
      </p:sp>
      <p:sp>
        <p:nvSpPr>
          <p:cNvPr id="2" name="TextBox 1"/>
          <p:cNvSpPr txBox="1"/>
          <p:nvPr/>
        </p:nvSpPr>
        <p:spPr>
          <a:xfrm>
            <a:off x="551330" y="1290918"/>
            <a:ext cx="9350039" cy="4832092"/>
          </a:xfrm>
          <a:prstGeom prst="rect">
            <a:avLst/>
          </a:prstGeom>
          <a:noFill/>
        </p:spPr>
        <p:txBody>
          <a:bodyPr wrap="square" rtlCol="0">
            <a:spAutoFit/>
          </a:bodyPr>
          <a:lstStyle/>
          <a:p>
            <a:pPr algn="ctr"/>
            <a:r>
              <a:rPr lang="en-US" sz="3600" b="1" dirty="0" smtClean="0">
                <a:solidFill>
                  <a:schemeClr val="bg1"/>
                </a:solidFill>
                <a:effectLst>
                  <a:outerShdw blurRad="50800" dist="76200" dir="2700000" algn="tl" rotWithShape="0">
                    <a:prstClr val="black">
                      <a:alpha val="40000"/>
                    </a:prstClr>
                  </a:outerShdw>
                </a:effectLst>
              </a:rPr>
              <a:t>A grace-filled person in a grace-filled church</a:t>
            </a:r>
          </a:p>
          <a:p>
            <a:pPr algn="ctr"/>
            <a:r>
              <a:rPr lang="en-US" sz="3600" dirty="0" smtClean="0">
                <a:solidFill>
                  <a:schemeClr val="bg1"/>
                </a:solidFill>
                <a:effectLst>
                  <a:outerShdw blurRad="50800" dist="76200" dir="2700000" algn="tl" rotWithShape="0">
                    <a:prstClr val="black">
                      <a:alpha val="40000"/>
                    </a:prstClr>
                  </a:outerShdw>
                </a:effectLst>
              </a:rPr>
              <a:t>Grace is best seen in Jesus </a:t>
            </a:r>
          </a:p>
          <a:p>
            <a:pPr algn="ctr"/>
            <a:r>
              <a:rPr lang="en-US" sz="3600" dirty="0" smtClean="0">
                <a:solidFill>
                  <a:schemeClr val="bg1"/>
                </a:solidFill>
                <a:effectLst>
                  <a:outerShdw blurRad="50800" dist="76200" dir="2700000" algn="tl" rotWithShape="0">
                    <a:prstClr val="black">
                      <a:alpha val="40000"/>
                    </a:prstClr>
                  </a:outerShdw>
                </a:effectLst>
              </a:rPr>
              <a:t>and learned from Jesus. </a:t>
            </a:r>
          </a:p>
          <a:p>
            <a:pPr algn="ctr"/>
            <a:r>
              <a:rPr lang="en-US" sz="3200" i="1" dirty="0" smtClean="0">
                <a:solidFill>
                  <a:schemeClr val="bg1"/>
                </a:solidFill>
                <a:effectLst>
                  <a:outerShdw blurRad="50800" dist="76200" dir="2700000" algn="tl" rotWithShape="0">
                    <a:prstClr val="black">
                      <a:alpha val="40000"/>
                    </a:prstClr>
                  </a:outerShdw>
                </a:effectLst>
              </a:rPr>
              <a:t>More things are </a:t>
            </a:r>
            <a:r>
              <a:rPr lang="en-US" sz="3200" i="1" u="sng" dirty="0" smtClean="0">
                <a:solidFill>
                  <a:schemeClr val="bg1"/>
                </a:solidFill>
                <a:effectLst>
                  <a:outerShdw blurRad="50800" dist="76200" dir="2700000" algn="tl" rotWithShape="0">
                    <a:prstClr val="black">
                      <a:alpha val="40000"/>
                    </a:prstClr>
                  </a:outerShdw>
                </a:effectLst>
              </a:rPr>
              <a:t>caught</a:t>
            </a:r>
            <a:r>
              <a:rPr lang="en-US" sz="3200" i="1" dirty="0" smtClean="0">
                <a:solidFill>
                  <a:schemeClr val="bg1"/>
                </a:solidFill>
                <a:effectLst>
                  <a:outerShdw blurRad="50800" dist="76200" dir="2700000" algn="tl" rotWithShape="0">
                    <a:prstClr val="black">
                      <a:alpha val="40000"/>
                    </a:prstClr>
                  </a:outerShdw>
                </a:effectLst>
              </a:rPr>
              <a:t> than </a:t>
            </a:r>
            <a:r>
              <a:rPr lang="en-US" sz="3200" i="1" u="sng" dirty="0" smtClean="0">
                <a:solidFill>
                  <a:schemeClr val="bg1"/>
                </a:solidFill>
                <a:effectLst>
                  <a:outerShdw blurRad="50800" dist="76200" dir="2700000" algn="tl" rotWithShape="0">
                    <a:prstClr val="black">
                      <a:alpha val="40000"/>
                    </a:prstClr>
                  </a:outerShdw>
                </a:effectLst>
              </a:rPr>
              <a:t>taught</a:t>
            </a:r>
            <a:r>
              <a:rPr lang="en-US" sz="3200" i="1" dirty="0" smtClean="0">
                <a:solidFill>
                  <a:schemeClr val="bg1"/>
                </a:solidFill>
                <a:effectLst>
                  <a:outerShdw blurRad="50800" dist="76200" dir="2700000" algn="tl" rotWithShape="0">
                    <a:prstClr val="black">
                      <a:alpha val="40000"/>
                    </a:prstClr>
                  </a:outerShdw>
                </a:effectLst>
              </a:rPr>
              <a:t>.</a:t>
            </a:r>
          </a:p>
          <a:p>
            <a:pPr algn="ctr"/>
            <a:endParaRPr lang="en-US" sz="3600" dirty="0" smtClean="0">
              <a:solidFill>
                <a:schemeClr val="bg1"/>
              </a:solidFill>
              <a:effectLst>
                <a:outerShdw blurRad="50800" dist="76200" dir="2700000" algn="tl" rotWithShape="0">
                  <a:prstClr val="black">
                    <a:alpha val="40000"/>
                  </a:prstClr>
                </a:outerShdw>
              </a:effectLst>
            </a:endParaRPr>
          </a:p>
          <a:p>
            <a:pPr algn="ctr"/>
            <a:r>
              <a:rPr lang="en-US" sz="3200" i="1" dirty="0" smtClean="0">
                <a:solidFill>
                  <a:schemeClr val="bg1"/>
                </a:solidFill>
                <a:effectLst>
                  <a:outerShdw blurRad="50800" dist="76200" dir="2700000" algn="tl" rotWithShape="0">
                    <a:prstClr val="black">
                      <a:alpha val="40000"/>
                    </a:prstClr>
                  </a:outerShdw>
                </a:effectLst>
              </a:rPr>
              <a:t>... the shocking, outrageous, scandalous, indiscriminate, senseless, irrational, unfair, irreligious, ridiculous, absurd, offensive, infinite grace which Jesus exhibited during His life. </a:t>
            </a:r>
            <a:r>
              <a:rPr lang="en-US" sz="3200" dirty="0" smtClean="0">
                <a:solidFill>
                  <a:schemeClr val="bg1"/>
                </a:solidFill>
                <a:effectLst>
                  <a:outerShdw blurRad="50800" dist="76200" dir="2700000" algn="tl" rotWithShape="0">
                    <a:prstClr val="black">
                      <a:alpha val="40000"/>
                    </a:prstClr>
                  </a:outerShdw>
                </a:effectLst>
              </a:rPr>
              <a:t>Jeremy Meyers</a:t>
            </a:r>
          </a:p>
        </p:txBody>
      </p:sp>
    </p:spTree>
    <p:extLst>
      <p:ext uri="{BB962C8B-B14F-4D97-AF65-F5344CB8AC3E}">
        <p14:creationId xmlns:p14="http://schemas.microsoft.com/office/powerpoint/2010/main" val="211113655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3"/>
          <p:cNvSpPr txBox="1">
            <a:spLocks noChangeArrowheads="1"/>
          </p:cNvSpPr>
          <p:nvPr/>
        </p:nvSpPr>
        <p:spPr bwMode="auto">
          <a:xfrm rot="5400000">
            <a:off x="7747126" y="2170801"/>
            <a:ext cx="6974345" cy="2477601"/>
          </a:xfrm>
          <a:prstGeom prst="rect">
            <a:avLst/>
          </a:prstGeom>
          <a:noFill/>
          <a:ln w="9525">
            <a:noFill/>
            <a:miter lim="800000"/>
            <a:headEnd/>
            <a:tailEnd/>
          </a:ln>
        </p:spPr>
        <p:txBody>
          <a:bodyPr wrap="none">
            <a:prstTxWarp prst="textNoShape">
              <a:avLst/>
            </a:prstTxWarp>
            <a:spAutoFit/>
          </a:bodyPr>
          <a:lstStyle/>
          <a:p>
            <a:pPr fontAlgn="base">
              <a:spcBef>
                <a:spcPct val="0"/>
              </a:spcBef>
              <a:spcAft>
                <a:spcPct val="0"/>
              </a:spcAft>
            </a:pPr>
            <a:r>
              <a:rPr lang="en-US" sz="15500" dirty="0" smtClean="0">
                <a:ln>
                  <a:solidFill>
                    <a:srgbClr val="9BBB59">
                      <a:lumMod val="50000"/>
                      <a:alpha val="9000"/>
                    </a:srgbClr>
                  </a:solidFill>
                </a:ln>
                <a:solidFill>
                  <a:srgbClr val="C0504D">
                    <a:lumMod val="40000"/>
                    <a:lumOff val="60000"/>
                    <a:alpha val="49000"/>
                  </a:srgbClr>
                </a:solidFill>
                <a:effectLst>
                  <a:outerShdw blurRad="50800" dist="76200" dir="2700000" algn="tl" rotWithShape="0">
                    <a:prstClr val="black">
                      <a:alpha val="40000"/>
                    </a:prstClr>
                  </a:outerShdw>
                </a:effectLst>
                <a:latin typeface="Futura"/>
                <a:ea typeface="Stencil" charset="0"/>
                <a:cs typeface="Futura"/>
              </a:rPr>
              <a:t>GRACE</a:t>
            </a:r>
            <a:endParaRPr lang="en-US" sz="15500" dirty="0">
              <a:ln>
                <a:solidFill>
                  <a:srgbClr val="9BBB59">
                    <a:lumMod val="50000"/>
                    <a:alpha val="9000"/>
                  </a:srgbClr>
                </a:solidFill>
              </a:ln>
              <a:solidFill>
                <a:srgbClr val="C0504D">
                  <a:lumMod val="40000"/>
                  <a:lumOff val="60000"/>
                  <a:alpha val="49000"/>
                </a:srgbClr>
              </a:solidFill>
              <a:effectLst>
                <a:outerShdw blurRad="50800" dist="76200" dir="2700000" algn="tl" rotWithShape="0">
                  <a:prstClr val="black">
                    <a:alpha val="40000"/>
                  </a:prstClr>
                </a:outerShdw>
              </a:effectLst>
              <a:latin typeface="Futura"/>
              <a:ea typeface="Stencil" charset="0"/>
              <a:cs typeface="Futura"/>
            </a:endParaRPr>
          </a:p>
        </p:txBody>
      </p:sp>
      <p:sp>
        <p:nvSpPr>
          <p:cNvPr id="8" name="Title 1"/>
          <p:cNvSpPr txBox="1">
            <a:spLocks/>
          </p:cNvSpPr>
          <p:nvPr/>
        </p:nvSpPr>
        <p:spPr>
          <a:xfrm>
            <a:off x="283981" y="0"/>
            <a:ext cx="8229600" cy="1143000"/>
          </a:xfrm>
          <a:prstGeom prst="rect">
            <a:avLst/>
          </a:prstGeom>
          <a:effectLst>
            <a:outerShdw blurRad="50800" dist="38100" dir="2700000">
              <a:srgbClr val="000000">
                <a:alpha val="43000"/>
              </a:srgbClr>
            </a:outerShdw>
          </a:effectLst>
        </p:spPr>
        <p:txBody>
          <a:bodyPr vert="horz" lIns="91440" tIns="45720" rIns="91440" bIns="45720" rtlCol="0" anchor="ctr">
            <a:normAutofit fontScale="85000" lnSpcReduction="10000"/>
          </a:bodyPr>
          <a:lstStyle/>
          <a:p>
            <a:pPr algn="ctr">
              <a:spcBef>
                <a:spcPct val="0"/>
              </a:spcBef>
              <a:defRPr/>
            </a:pPr>
            <a:r>
              <a:rPr lang="en-US" sz="4800" b="1">
                <a:solidFill>
                  <a:prstClr val="white"/>
                </a:solidFill>
                <a:latin typeface="Helvetica Neue" charset="0"/>
                <a:ea typeface="Helvetica Neue" charset="0"/>
                <a:cs typeface="Helvetica Neue" charset="0"/>
              </a:rPr>
              <a:t>Alive in Christ – Saved by Grace</a:t>
            </a:r>
          </a:p>
        </p:txBody>
      </p:sp>
      <p:sp>
        <p:nvSpPr>
          <p:cNvPr id="2" name="TextBox 1"/>
          <p:cNvSpPr txBox="1"/>
          <p:nvPr/>
        </p:nvSpPr>
        <p:spPr>
          <a:xfrm>
            <a:off x="551330" y="1290918"/>
            <a:ext cx="9350039" cy="1754326"/>
          </a:xfrm>
          <a:prstGeom prst="rect">
            <a:avLst/>
          </a:prstGeom>
          <a:noFill/>
        </p:spPr>
        <p:txBody>
          <a:bodyPr wrap="square" rtlCol="0">
            <a:spAutoFit/>
          </a:bodyPr>
          <a:lstStyle/>
          <a:p>
            <a:pPr algn="ctr"/>
            <a:r>
              <a:rPr lang="en-US" sz="3600" b="1" dirty="0" smtClean="0">
                <a:solidFill>
                  <a:schemeClr val="bg1"/>
                </a:solidFill>
                <a:effectLst>
                  <a:outerShdw blurRad="50800" dist="76200" dir="2700000" algn="tl" rotWithShape="0">
                    <a:prstClr val="black">
                      <a:alpha val="40000"/>
                    </a:prstClr>
                  </a:outerShdw>
                </a:effectLst>
              </a:rPr>
              <a:t>A grace-filled person in a grace-filled church</a:t>
            </a:r>
          </a:p>
          <a:p>
            <a:pPr algn="ctr"/>
            <a:r>
              <a:rPr lang="en-US" sz="3600" dirty="0" smtClean="0">
                <a:solidFill>
                  <a:schemeClr val="bg1"/>
                </a:solidFill>
                <a:effectLst>
                  <a:outerShdw blurRad="50800" dist="76200" dir="2700000" algn="tl" rotWithShape="0">
                    <a:prstClr val="black">
                      <a:alpha val="40000"/>
                    </a:prstClr>
                  </a:outerShdw>
                </a:effectLst>
              </a:rPr>
              <a:t>The most outrageous expression of grace: </a:t>
            </a:r>
          </a:p>
          <a:p>
            <a:pPr algn="ctr"/>
            <a:r>
              <a:rPr lang="en-US" sz="3600" dirty="0" smtClean="0">
                <a:solidFill>
                  <a:schemeClr val="bg1"/>
                </a:solidFill>
                <a:effectLst>
                  <a:outerShdw blurRad="50800" dist="76200" dir="2700000" algn="tl" rotWithShape="0">
                    <a:prstClr val="black">
                      <a:alpha val="40000"/>
                    </a:prstClr>
                  </a:outerShdw>
                </a:effectLst>
              </a:rPr>
              <a:t>Jesus took the </a:t>
            </a:r>
            <a:r>
              <a:rPr lang="en-US" sz="3600" u="sng" dirty="0" smtClean="0">
                <a:solidFill>
                  <a:schemeClr val="bg1"/>
                </a:solidFill>
                <a:effectLst>
                  <a:outerShdw blurRad="50800" dist="76200" dir="2700000" algn="tl" rotWithShape="0">
                    <a:prstClr val="black">
                      <a:alpha val="40000"/>
                    </a:prstClr>
                  </a:outerShdw>
                </a:effectLst>
              </a:rPr>
              <a:t>wrath of God</a:t>
            </a:r>
            <a:r>
              <a:rPr lang="en-US" sz="3600" dirty="0" smtClean="0">
                <a:solidFill>
                  <a:schemeClr val="bg1"/>
                </a:solidFill>
                <a:effectLst>
                  <a:outerShdw blurRad="50800" dist="76200" dir="2700000" algn="tl" rotWithShape="0">
                    <a:prstClr val="black">
                      <a:alpha val="40000"/>
                    </a:prstClr>
                  </a:outerShdw>
                </a:effectLst>
              </a:rPr>
              <a:t> (v 3) on himself.</a:t>
            </a:r>
          </a:p>
        </p:txBody>
      </p:sp>
    </p:spTree>
    <p:extLst>
      <p:ext uri="{BB962C8B-B14F-4D97-AF65-F5344CB8AC3E}">
        <p14:creationId xmlns:p14="http://schemas.microsoft.com/office/powerpoint/2010/main" val="95215884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3"/>
          <p:cNvSpPr txBox="1">
            <a:spLocks noChangeArrowheads="1"/>
          </p:cNvSpPr>
          <p:nvPr/>
        </p:nvSpPr>
        <p:spPr bwMode="auto">
          <a:xfrm rot="5400000">
            <a:off x="7747126" y="2170801"/>
            <a:ext cx="6974345" cy="2477601"/>
          </a:xfrm>
          <a:prstGeom prst="rect">
            <a:avLst/>
          </a:prstGeom>
          <a:noFill/>
          <a:ln w="9525">
            <a:noFill/>
            <a:miter lim="800000"/>
            <a:headEnd/>
            <a:tailEnd/>
          </a:ln>
        </p:spPr>
        <p:txBody>
          <a:bodyPr wrap="none">
            <a:prstTxWarp prst="textNoShape">
              <a:avLst/>
            </a:prstTxWarp>
            <a:spAutoFit/>
          </a:bodyPr>
          <a:lstStyle/>
          <a:p>
            <a:pPr fontAlgn="base">
              <a:spcBef>
                <a:spcPct val="0"/>
              </a:spcBef>
              <a:spcAft>
                <a:spcPct val="0"/>
              </a:spcAft>
            </a:pPr>
            <a:r>
              <a:rPr lang="en-US" sz="15500" dirty="0" smtClean="0">
                <a:ln>
                  <a:solidFill>
                    <a:srgbClr val="9BBB59">
                      <a:lumMod val="50000"/>
                      <a:alpha val="9000"/>
                    </a:srgbClr>
                  </a:solidFill>
                </a:ln>
                <a:solidFill>
                  <a:srgbClr val="C0504D">
                    <a:lumMod val="40000"/>
                    <a:lumOff val="60000"/>
                    <a:alpha val="49000"/>
                  </a:srgbClr>
                </a:solidFill>
                <a:effectLst>
                  <a:outerShdw blurRad="50800" dist="76200" dir="2700000" algn="tl" rotWithShape="0">
                    <a:prstClr val="black">
                      <a:alpha val="40000"/>
                    </a:prstClr>
                  </a:outerShdw>
                </a:effectLst>
                <a:latin typeface="Futura"/>
                <a:ea typeface="Stencil" charset="0"/>
                <a:cs typeface="Futura"/>
              </a:rPr>
              <a:t>GRACE</a:t>
            </a:r>
            <a:endParaRPr lang="en-US" sz="15500" dirty="0">
              <a:ln>
                <a:solidFill>
                  <a:srgbClr val="9BBB59">
                    <a:lumMod val="50000"/>
                    <a:alpha val="9000"/>
                  </a:srgbClr>
                </a:solidFill>
              </a:ln>
              <a:solidFill>
                <a:srgbClr val="C0504D">
                  <a:lumMod val="40000"/>
                  <a:lumOff val="60000"/>
                  <a:alpha val="49000"/>
                </a:srgbClr>
              </a:solidFill>
              <a:effectLst>
                <a:outerShdw blurRad="50800" dist="76200" dir="2700000" algn="tl" rotWithShape="0">
                  <a:prstClr val="black">
                    <a:alpha val="40000"/>
                  </a:prstClr>
                </a:outerShdw>
              </a:effectLst>
              <a:latin typeface="Futura"/>
              <a:ea typeface="Stencil" charset="0"/>
              <a:cs typeface="Futura"/>
            </a:endParaRPr>
          </a:p>
        </p:txBody>
      </p:sp>
      <p:sp>
        <p:nvSpPr>
          <p:cNvPr id="8" name="Title 1"/>
          <p:cNvSpPr txBox="1">
            <a:spLocks/>
          </p:cNvSpPr>
          <p:nvPr/>
        </p:nvSpPr>
        <p:spPr>
          <a:xfrm>
            <a:off x="283981" y="0"/>
            <a:ext cx="8229600" cy="1143000"/>
          </a:xfrm>
          <a:prstGeom prst="rect">
            <a:avLst/>
          </a:prstGeom>
          <a:effectLst>
            <a:outerShdw blurRad="50800" dist="38100" dir="2700000">
              <a:srgbClr val="000000">
                <a:alpha val="43000"/>
              </a:srgbClr>
            </a:outerShdw>
          </a:effectLst>
        </p:spPr>
        <p:txBody>
          <a:bodyPr vert="horz" lIns="91440" tIns="45720" rIns="91440" bIns="45720" rtlCol="0" anchor="ctr">
            <a:normAutofit fontScale="85000" lnSpcReduction="10000"/>
          </a:bodyPr>
          <a:lstStyle/>
          <a:p>
            <a:pPr algn="ctr">
              <a:spcBef>
                <a:spcPct val="0"/>
              </a:spcBef>
              <a:defRPr/>
            </a:pPr>
            <a:r>
              <a:rPr lang="en-US" sz="4800" b="1">
                <a:solidFill>
                  <a:prstClr val="white"/>
                </a:solidFill>
                <a:latin typeface="Helvetica Neue" charset="0"/>
                <a:ea typeface="Helvetica Neue" charset="0"/>
                <a:cs typeface="Helvetica Neue" charset="0"/>
              </a:rPr>
              <a:t>Alive in Christ – Saved by Grace</a:t>
            </a:r>
          </a:p>
        </p:txBody>
      </p:sp>
      <p:sp>
        <p:nvSpPr>
          <p:cNvPr id="2" name="TextBox 1"/>
          <p:cNvSpPr txBox="1"/>
          <p:nvPr/>
        </p:nvSpPr>
        <p:spPr>
          <a:xfrm>
            <a:off x="551330" y="1290918"/>
            <a:ext cx="9350039" cy="3416320"/>
          </a:xfrm>
          <a:prstGeom prst="rect">
            <a:avLst/>
          </a:prstGeom>
          <a:noFill/>
        </p:spPr>
        <p:txBody>
          <a:bodyPr wrap="square" rtlCol="0">
            <a:spAutoFit/>
          </a:bodyPr>
          <a:lstStyle/>
          <a:p>
            <a:pPr algn="ctr"/>
            <a:r>
              <a:rPr lang="en-US" sz="3600" b="1" dirty="0" smtClean="0">
                <a:solidFill>
                  <a:schemeClr val="bg1"/>
                </a:solidFill>
                <a:effectLst>
                  <a:outerShdw blurRad="50800" dist="76200" dir="2700000" algn="tl" rotWithShape="0">
                    <a:prstClr val="black">
                      <a:alpha val="40000"/>
                    </a:prstClr>
                  </a:outerShdw>
                </a:effectLst>
              </a:rPr>
              <a:t>And you?</a:t>
            </a:r>
          </a:p>
          <a:p>
            <a:pPr algn="ctr"/>
            <a:r>
              <a:rPr lang="en-US" sz="3600" dirty="0" smtClean="0">
                <a:solidFill>
                  <a:schemeClr val="bg1"/>
                </a:solidFill>
                <a:effectLst>
                  <a:outerShdw blurRad="50800" dist="76200" dir="2700000" algn="tl" rotWithShape="0">
                    <a:prstClr val="black">
                      <a:alpha val="40000"/>
                    </a:prstClr>
                  </a:outerShdw>
                </a:effectLst>
              </a:rPr>
              <a:t>Have you come to God for his new life, </a:t>
            </a:r>
          </a:p>
          <a:p>
            <a:pPr algn="ctr"/>
            <a:r>
              <a:rPr lang="en-US" sz="3600" dirty="0" smtClean="0">
                <a:solidFill>
                  <a:schemeClr val="bg1"/>
                </a:solidFill>
                <a:effectLst>
                  <a:outerShdw blurRad="50800" dist="76200" dir="2700000" algn="tl" rotWithShape="0">
                    <a:prstClr val="black">
                      <a:alpha val="40000"/>
                    </a:prstClr>
                  </a:outerShdw>
                </a:effectLst>
              </a:rPr>
              <a:t>leaving your old life behind?</a:t>
            </a:r>
          </a:p>
          <a:p>
            <a:pPr algn="ctr"/>
            <a:r>
              <a:rPr lang="en-US" sz="3600" dirty="0" smtClean="0">
                <a:solidFill>
                  <a:schemeClr val="bg1"/>
                </a:solidFill>
                <a:effectLst>
                  <a:outerShdw blurRad="50800" dist="76200" dir="2700000" algn="tl" rotWithShape="0">
                    <a:prstClr val="black">
                      <a:alpha val="40000"/>
                    </a:prstClr>
                  </a:outerShdw>
                </a:effectLst>
              </a:rPr>
              <a:t>Have you shown your intention by baptism? </a:t>
            </a:r>
          </a:p>
          <a:p>
            <a:pPr algn="ctr"/>
            <a:r>
              <a:rPr lang="en-US" sz="3600" dirty="0" smtClean="0">
                <a:solidFill>
                  <a:schemeClr val="bg1"/>
                </a:solidFill>
                <a:effectLst>
                  <a:outerShdw blurRad="50800" dist="76200" dir="2700000" algn="tl" rotWithShape="0">
                    <a:prstClr val="black">
                      <a:alpha val="40000"/>
                    </a:prstClr>
                  </a:outerShdw>
                </a:effectLst>
              </a:rPr>
              <a:t>Are you giving up your self-absorption </a:t>
            </a:r>
          </a:p>
          <a:p>
            <a:pPr algn="ctr"/>
            <a:r>
              <a:rPr lang="en-US" sz="3600" dirty="0" smtClean="0">
                <a:solidFill>
                  <a:schemeClr val="bg1"/>
                </a:solidFill>
                <a:effectLst>
                  <a:outerShdw blurRad="50800" dist="76200" dir="2700000" algn="tl" rotWithShape="0">
                    <a:prstClr val="black">
                      <a:alpha val="40000"/>
                    </a:prstClr>
                  </a:outerShdw>
                </a:effectLst>
              </a:rPr>
              <a:t>and becoming captivated with Jesus?</a:t>
            </a:r>
          </a:p>
        </p:txBody>
      </p:sp>
    </p:spTree>
    <p:extLst>
      <p:ext uri="{BB962C8B-B14F-4D97-AF65-F5344CB8AC3E}">
        <p14:creationId xmlns:p14="http://schemas.microsoft.com/office/powerpoint/2010/main" val="187547545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3"/>
          <p:cNvSpPr txBox="1">
            <a:spLocks noChangeArrowheads="1"/>
          </p:cNvSpPr>
          <p:nvPr/>
        </p:nvSpPr>
        <p:spPr bwMode="auto">
          <a:xfrm rot="5400000">
            <a:off x="7747126" y="2170801"/>
            <a:ext cx="6974345" cy="2477601"/>
          </a:xfrm>
          <a:prstGeom prst="rect">
            <a:avLst/>
          </a:prstGeom>
          <a:noFill/>
          <a:ln w="9525">
            <a:noFill/>
            <a:miter lim="800000"/>
            <a:headEnd/>
            <a:tailEnd/>
          </a:ln>
        </p:spPr>
        <p:txBody>
          <a:bodyPr wrap="none">
            <a:prstTxWarp prst="textNoShape">
              <a:avLst/>
            </a:prstTxWarp>
            <a:spAutoFit/>
          </a:bodyPr>
          <a:lstStyle/>
          <a:p>
            <a:pPr fontAlgn="base">
              <a:spcBef>
                <a:spcPct val="0"/>
              </a:spcBef>
              <a:spcAft>
                <a:spcPct val="0"/>
              </a:spcAft>
            </a:pPr>
            <a:r>
              <a:rPr lang="en-US" sz="15500" dirty="0" smtClean="0">
                <a:ln>
                  <a:solidFill>
                    <a:srgbClr val="9BBB59">
                      <a:lumMod val="50000"/>
                      <a:alpha val="9000"/>
                    </a:srgbClr>
                  </a:solidFill>
                </a:ln>
                <a:solidFill>
                  <a:srgbClr val="C0504D">
                    <a:lumMod val="40000"/>
                    <a:lumOff val="60000"/>
                    <a:alpha val="49000"/>
                  </a:srgbClr>
                </a:solidFill>
                <a:effectLst>
                  <a:outerShdw blurRad="50800" dist="76200" dir="2700000" algn="tl" rotWithShape="0">
                    <a:prstClr val="black">
                      <a:alpha val="40000"/>
                    </a:prstClr>
                  </a:outerShdw>
                </a:effectLst>
                <a:latin typeface="Futura"/>
                <a:ea typeface="Stencil" charset="0"/>
                <a:cs typeface="Futura"/>
              </a:rPr>
              <a:t>GRACE</a:t>
            </a:r>
            <a:endParaRPr lang="en-US" sz="15500" dirty="0">
              <a:ln>
                <a:solidFill>
                  <a:srgbClr val="9BBB59">
                    <a:lumMod val="50000"/>
                    <a:alpha val="9000"/>
                  </a:srgbClr>
                </a:solidFill>
              </a:ln>
              <a:solidFill>
                <a:srgbClr val="C0504D">
                  <a:lumMod val="40000"/>
                  <a:lumOff val="60000"/>
                  <a:alpha val="49000"/>
                </a:srgbClr>
              </a:solidFill>
              <a:effectLst>
                <a:outerShdw blurRad="50800" dist="76200" dir="2700000" algn="tl" rotWithShape="0">
                  <a:prstClr val="black">
                    <a:alpha val="40000"/>
                  </a:prstClr>
                </a:outerShdw>
              </a:effectLst>
              <a:latin typeface="Futura"/>
              <a:ea typeface="Stencil" charset="0"/>
              <a:cs typeface="Futura"/>
            </a:endParaRPr>
          </a:p>
        </p:txBody>
      </p:sp>
      <p:sp>
        <p:nvSpPr>
          <p:cNvPr id="8" name="Title 1"/>
          <p:cNvSpPr txBox="1">
            <a:spLocks/>
          </p:cNvSpPr>
          <p:nvPr/>
        </p:nvSpPr>
        <p:spPr>
          <a:xfrm>
            <a:off x="283981" y="0"/>
            <a:ext cx="8229600" cy="1143000"/>
          </a:xfrm>
          <a:prstGeom prst="rect">
            <a:avLst/>
          </a:prstGeom>
          <a:effectLst>
            <a:outerShdw blurRad="50800" dist="38100" dir="2700000">
              <a:srgbClr val="000000">
                <a:alpha val="43000"/>
              </a:srgbClr>
            </a:outerShdw>
          </a:effectLst>
        </p:spPr>
        <p:txBody>
          <a:bodyPr vert="horz" lIns="91440" tIns="45720" rIns="91440" bIns="45720" rtlCol="0" anchor="ctr">
            <a:normAutofit fontScale="85000" lnSpcReduction="10000"/>
          </a:bodyPr>
          <a:lstStyle/>
          <a:p>
            <a:pPr algn="ctr">
              <a:spcBef>
                <a:spcPct val="0"/>
              </a:spcBef>
              <a:defRPr/>
            </a:pPr>
            <a:r>
              <a:rPr lang="en-US" sz="4800" b="1">
                <a:solidFill>
                  <a:prstClr val="white"/>
                </a:solidFill>
                <a:latin typeface="Helvetica Neue" charset="0"/>
                <a:ea typeface="Helvetica Neue" charset="0"/>
                <a:cs typeface="Helvetica Neue" charset="0"/>
              </a:rPr>
              <a:t>Alive in Christ – Saved by Grace</a:t>
            </a:r>
          </a:p>
        </p:txBody>
      </p:sp>
      <p:sp>
        <p:nvSpPr>
          <p:cNvPr id="2" name="TextBox 1"/>
          <p:cNvSpPr txBox="1"/>
          <p:nvPr/>
        </p:nvSpPr>
        <p:spPr>
          <a:xfrm>
            <a:off x="551330" y="1290918"/>
            <a:ext cx="9350039" cy="2862322"/>
          </a:xfrm>
          <a:prstGeom prst="rect">
            <a:avLst/>
          </a:prstGeom>
          <a:noFill/>
        </p:spPr>
        <p:txBody>
          <a:bodyPr wrap="square" rtlCol="0">
            <a:spAutoFit/>
          </a:bodyPr>
          <a:lstStyle/>
          <a:p>
            <a:pPr algn="ctr"/>
            <a:r>
              <a:rPr lang="en-US" sz="3600" b="1" dirty="0" smtClean="0">
                <a:solidFill>
                  <a:schemeClr val="bg1"/>
                </a:solidFill>
                <a:effectLst>
                  <a:outerShdw blurRad="50800" dist="76200" dir="2700000" algn="tl" rotWithShape="0">
                    <a:prstClr val="black">
                      <a:alpha val="40000"/>
                    </a:prstClr>
                  </a:outerShdw>
                </a:effectLst>
              </a:rPr>
              <a:t>And </a:t>
            </a:r>
            <a:r>
              <a:rPr lang="en-US" sz="3600" b="1" dirty="0" smtClean="0">
                <a:solidFill>
                  <a:schemeClr val="bg1"/>
                </a:solidFill>
                <a:effectLst>
                  <a:outerShdw blurRad="50800" dist="76200" dir="2700000" algn="tl" rotWithShape="0">
                    <a:prstClr val="black">
                      <a:alpha val="40000"/>
                    </a:prstClr>
                  </a:outerShdw>
                </a:effectLst>
              </a:rPr>
              <a:t>our church?</a:t>
            </a:r>
            <a:endParaRPr lang="en-US" sz="3600" b="1" dirty="0" smtClean="0">
              <a:solidFill>
                <a:schemeClr val="bg1"/>
              </a:solidFill>
              <a:effectLst>
                <a:outerShdw blurRad="50800" dist="76200" dir="2700000" algn="tl" rotWithShape="0">
                  <a:prstClr val="black">
                    <a:alpha val="40000"/>
                  </a:prstClr>
                </a:outerShdw>
              </a:effectLst>
            </a:endParaRPr>
          </a:p>
          <a:p>
            <a:pPr algn="ctr"/>
            <a:r>
              <a:rPr lang="en-US" sz="3600" dirty="0" smtClean="0">
                <a:solidFill>
                  <a:schemeClr val="bg1"/>
                </a:solidFill>
                <a:effectLst>
                  <a:outerShdw blurRad="50800" dist="76200" dir="2700000" algn="tl" rotWithShape="0">
                    <a:prstClr val="black">
                      <a:alpha val="40000"/>
                    </a:prstClr>
                  </a:outerShdw>
                </a:effectLst>
              </a:rPr>
              <a:t>Imagine the family of God full of humble Jesus -worshippers, accepting and praying for others and partnering with Jesus </a:t>
            </a:r>
          </a:p>
          <a:p>
            <a:pPr algn="ctr"/>
            <a:r>
              <a:rPr lang="en-US" sz="3600" dirty="0" smtClean="0">
                <a:solidFill>
                  <a:schemeClr val="bg1"/>
                </a:solidFill>
                <a:effectLst>
                  <a:outerShdw blurRad="50800" dist="76200" dir="2700000" algn="tl" rotWithShape="0">
                    <a:prstClr val="black">
                      <a:alpha val="40000"/>
                    </a:prstClr>
                  </a:outerShdw>
                </a:effectLst>
              </a:rPr>
              <a:t>to bring the kingdom of God to earth.</a:t>
            </a:r>
          </a:p>
        </p:txBody>
      </p:sp>
    </p:spTree>
    <p:extLst>
      <p:ext uri="{BB962C8B-B14F-4D97-AF65-F5344CB8AC3E}">
        <p14:creationId xmlns:p14="http://schemas.microsoft.com/office/powerpoint/2010/main" val="18275925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3"/>
          <p:cNvSpPr txBox="1">
            <a:spLocks noChangeArrowheads="1"/>
          </p:cNvSpPr>
          <p:nvPr/>
        </p:nvSpPr>
        <p:spPr bwMode="auto">
          <a:xfrm rot="5400000">
            <a:off x="7747126" y="2170801"/>
            <a:ext cx="6974345" cy="2477601"/>
          </a:xfrm>
          <a:prstGeom prst="rect">
            <a:avLst/>
          </a:prstGeom>
          <a:noFill/>
          <a:ln w="9525">
            <a:noFill/>
            <a:miter lim="800000"/>
            <a:headEnd/>
            <a:tailEnd/>
          </a:ln>
        </p:spPr>
        <p:txBody>
          <a:bodyPr wrap="none">
            <a:prstTxWarp prst="textNoShape">
              <a:avLst/>
            </a:prstTxWarp>
            <a:spAutoFit/>
          </a:bodyPr>
          <a:lstStyle/>
          <a:p>
            <a:pPr fontAlgn="base">
              <a:spcBef>
                <a:spcPct val="0"/>
              </a:spcBef>
              <a:spcAft>
                <a:spcPct val="0"/>
              </a:spcAft>
            </a:pPr>
            <a:r>
              <a:rPr lang="en-US" sz="15500" dirty="0" smtClean="0">
                <a:ln>
                  <a:solidFill>
                    <a:srgbClr val="9BBB59">
                      <a:lumMod val="50000"/>
                      <a:alpha val="9000"/>
                    </a:srgbClr>
                  </a:solidFill>
                </a:ln>
                <a:solidFill>
                  <a:srgbClr val="C0504D">
                    <a:lumMod val="40000"/>
                    <a:lumOff val="60000"/>
                    <a:alpha val="49000"/>
                  </a:srgbClr>
                </a:solidFill>
                <a:effectLst>
                  <a:outerShdw blurRad="50800" dist="76200" dir="2700000" algn="tl" rotWithShape="0">
                    <a:prstClr val="black">
                      <a:alpha val="40000"/>
                    </a:prstClr>
                  </a:outerShdw>
                </a:effectLst>
                <a:latin typeface="Futura"/>
                <a:ea typeface="Stencil" charset="0"/>
                <a:cs typeface="Futura"/>
              </a:rPr>
              <a:t>GRACE</a:t>
            </a:r>
            <a:endParaRPr lang="en-US" sz="15500" dirty="0">
              <a:ln>
                <a:solidFill>
                  <a:srgbClr val="9BBB59">
                    <a:lumMod val="50000"/>
                    <a:alpha val="9000"/>
                  </a:srgbClr>
                </a:solidFill>
              </a:ln>
              <a:solidFill>
                <a:srgbClr val="C0504D">
                  <a:lumMod val="40000"/>
                  <a:lumOff val="60000"/>
                  <a:alpha val="49000"/>
                </a:srgbClr>
              </a:solidFill>
              <a:effectLst>
                <a:outerShdw blurRad="50800" dist="76200" dir="2700000" algn="tl" rotWithShape="0">
                  <a:prstClr val="black">
                    <a:alpha val="40000"/>
                  </a:prstClr>
                </a:outerShdw>
              </a:effectLst>
              <a:latin typeface="Futura"/>
              <a:ea typeface="Stencil" charset="0"/>
              <a:cs typeface="Futura"/>
            </a:endParaRPr>
          </a:p>
        </p:txBody>
      </p:sp>
      <p:sp>
        <p:nvSpPr>
          <p:cNvPr id="8" name="Title 1"/>
          <p:cNvSpPr txBox="1">
            <a:spLocks/>
          </p:cNvSpPr>
          <p:nvPr/>
        </p:nvSpPr>
        <p:spPr>
          <a:xfrm>
            <a:off x="283981" y="0"/>
            <a:ext cx="8229600" cy="1143000"/>
          </a:xfrm>
          <a:prstGeom prst="rect">
            <a:avLst/>
          </a:prstGeom>
          <a:effectLst>
            <a:outerShdw blurRad="50800" dist="38100" dir="2700000">
              <a:srgbClr val="000000">
                <a:alpha val="43000"/>
              </a:srgbClr>
            </a:outerShdw>
          </a:effectLst>
        </p:spPr>
        <p:txBody>
          <a:bodyPr vert="horz" lIns="91440" tIns="45720" rIns="91440" bIns="45720" rtlCol="0" anchor="ctr">
            <a:normAutofit fontScale="85000" lnSpcReduction="10000"/>
          </a:bodyPr>
          <a:lstStyle/>
          <a:p>
            <a:pPr algn="ctr">
              <a:spcBef>
                <a:spcPct val="0"/>
              </a:spcBef>
              <a:defRPr/>
            </a:pPr>
            <a:r>
              <a:rPr lang="en-US" sz="4800" b="1">
                <a:solidFill>
                  <a:prstClr val="white"/>
                </a:solidFill>
                <a:latin typeface="Helvetica Neue" charset="0"/>
                <a:ea typeface="Helvetica Neue" charset="0"/>
                <a:cs typeface="Helvetica Neue" charset="0"/>
              </a:rPr>
              <a:t>Alive in Christ – Saved by Grace</a:t>
            </a:r>
          </a:p>
        </p:txBody>
      </p:sp>
      <p:sp>
        <p:nvSpPr>
          <p:cNvPr id="2" name="TextBox 1"/>
          <p:cNvSpPr txBox="1"/>
          <p:nvPr/>
        </p:nvSpPr>
        <p:spPr>
          <a:xfrm>
            <a:off x="551330" y="1290918"/>
            <a:ext cx="9350039" cy="2862322"/>
          </a:xfrm>
          <a:prstGeom prst="rect">
            <a:avLst/>
          </a:prstGeom>
          <a:noFill/>
        </p:spPr>
        <p:txBody>
          <a:bodyPr wrap="square" rtlCol="0">
            <a:spAutoFit/>
          </a:bodyPr>
          <a:lstStyle/>
          <a:p>
            <a:pPr algn="ctr"/>
            <a:r>
              <a:rPr lang="en-US" sz="3600" b="1" dirty="0" smtClean="0">
                <a:solidFill>
                  <a:schemeClr val="bg1"/>
                </a:solidFill>
                <a:effectLst>
                  <a:outerShdw blurRad="50800" dist="76200" dir="2700000" algn="tl" rotWithShape="0">
                    <a:prstClr val="black">
                      <a:alpha val="40000"/>
                    </a:prstClr>
                  </a:outerShdw>
                </a:effectLst>
              </a:rPr>
              <a:t>Our personal grace-encounter </a:t>
            </a:r>
            <a:r>
              <a:rPr lang="en-US" sz="2800" dirty="0" smtClean="0">
                <a:solidFill>
                  <a:schemeClr val="bg1"/>
                </a:solidFill>
                <a:effectLst>
                  <a:outerShdw blurRad="50800" dist="76200" dir="2700000" algn="tl" rotWithShape="0">
                    <a:prstClr val="black">
                      <a:alpha val="40000"/>
                    </a:prstClr>
                  </a:outerShdw>
                </a:effectLst>
              </a:rPr>
              <a:t>Ephesians 2.1-10</a:t>
            </a:r>
          </a:p>
          <a:p>
            <a:pPr algn="ctr"/>
            <a:r>
              <a:rPr lang="en-US" sz="3600" dirty="0" smtClean="0">
                <a:solidFill>
                  <a:schemeClr val="bg1"/>
                </a:solidFill>
                <a:effectLst>
                  <a:outerShdw blurRad="50800" dist="76200" dir="2700000" algn="tl" rotWithShape="0">
                    <a:prstClr val="black">
                      <a:alpha val="40000"/>
                    </a:prstClr>
                  </a:outerShdw>
                </a:effectLst>
              </a:rPr>
              <a:t>Human condition: desperate need for grace</a:t>
            </a:r>
          </a:p>
          <a:p>
            <a:pPr algn="ctr"/>
            <a:r>
              <a:rPr lang="en-US" sz="3600" dirty="0" smtClean="0">
                <a:solidFill>
                  <a:schemeClr val="bg1"/>
                </a:solidFill>
                <a:effectLst>
                  <a:outerShdw blurRad="50800" dist="76200" dir="2700000" algn="tl" rotWithShape="0">
                    <a:prstClr val="black">
                      <a:alpha val="40000"/>
                    </a:prstClr>
                  </a:outerShdw>
                </a:effectLst>
              </a:rPr>
              <a:t>God’s intervention: grace-driving rescue, </a:t>
            </a:r>
          </a:p>
          <a:p>
            <a:pPr algn="ctr"/>
            <a:r>
              <a:rPr lang="en-US" sz="3600" dirty="0" smtClean="0">
                <a:solidFill>
                  <a:schemeClr val="bg1"/>
                </a:solidFill>
                <a:effectLst>
                  <a:outerShdw blurRad="50800" dist="76200" dir="2700000" algn="tl" rotWithShape="0">
                    <a:prstClr val="black">
                      <a:alpha val="40000"/>
                    </a:prstClr>
                  </a:outerShdw>
                </a:effectLst>
              </a:rPr>
              <a:t>with mercy, love and kindness</a:t>
            </a:r>
          </a:p>
          <a:p>
            <a:pPr algn="ctr"/>
            <a:r>
              <a:rPr lang="en-US" sz="3600" dirty="0">
                <a:solidFill>
                  <a:schemeClr val="bg1"/>
                </a:solidFill>
                <a:effectLst>
                  <a:outerShdw blurRad="50800" dist="76200" dir="2700000" algn="tl" rotWithShape="0">
                    <a:prstClr val="black">
                      <a:alpha val="40000"/>
                    </a:prstClr>
                  </a:outerShdw>
                </a:effectLst>
              </a:rPr>
              <a:t>C</a:t>
            </a:r>
            <a:r>
              <a:rPr lang="en-US" sz="3600" dirty="0" smtClean="0">
                <a:solidFill>
                  <a:schemeClr val="bg1"/>
                </a:solidFill>
                <a:effectLst>
                  <a:outerShdw blurRad="50800" dist="76200" dir="2700000" algn="tl" rotWithShape="0">
                    <a:prstClr val="black">
                      <a:alpha val="40000"/>
                    </a:prstClr>
                  </a:outerShdw>
                </a:effectLst>
              </a:rPr>
              <a:t>onsequence: we become God’s </a:t>
            </a:r>
            <a:r>
              <a:rPr lang="en-US" sz="3600" u="sng" dirty="0" smtClean="0">
                <a:solidFill>
                  <a:schemeClr val="bg1"/>
                </a:solidFill>
                <a:effectLst>
                  <a:outerShdw blurRad="50800" dist="76200" dir="2700000" algn="tl" rotWithShape="0">
                    <a:prstClr val="black">
                      <a:alpha val="40000"/>
                    </a:prstClr>
                  </a:outerShdw>
                </a:effectLst>
              </a:rPr>
              <a:t>masterpiece</a:t>
            </a:r>
            <a:endParaRPr lang="en-US" sz="3600" u="sng" dirty="0" smtClean="0">
              <a:solidFill>
                <a:schemeClr val="bg1"/>
              </a:solidFill>
              <a:effectLst>
                <a:outerShdw blurRad="50800" dist="76200" dir="2700000" algn="tl" rotWithShape="0">
                  <a:prstClr val="black">
                    <a:alpha val="40000"/>
                  </a:prstClr>
                </a:outerShdw>
              </a:effectLst>
            </a:endParaRPr>
          </a:p>
        </p:txBody>
      </p:sp>
    </p:spTree>
    <p:extLst>
      <p:ext uri="{BB962C8B-B14F-4D97-AF65-F5344CB8AC3E}">
        <p14:creationId xmlns:p14="http://schemas.microsoft.com/office/powerpoint/2010/main" val="18983808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3"/>
          <p:cNvSpPr txBox="1">
            <a:spLocks noChangeArrowheads="1"/>
          </p:cNvSpPr>
          <p:nvPr/>
        </p:nvSpPr>
        <p:spPr bwMode="auto">
          <a:xfrm rot="5400000">
            <a:off x="7747126" y="2170801"/>
            <a:ext cx="6974345" cy="2477601"/>
          </a:xfrm>
          <a:prstGeom prst="rect">
            <a:avLst/>
          </a:prstGeom>
          <a:noFill/>
          <a:ln w="9525">
            <a:noFill/>
            <a:miter lim="800000"/>
            <a:headEnd/>
            <a:tailEnd/>
          </a:ln>
        </p:spPr>
        <p:txBody>
          <a:bodyPr wrap="none">
            <a:prstTxWarp prst="textNoShape">
              <a:avLst/>
            </a:prstTxWarp>
            <a:spAutoFit/>
          </a:bodyPr>
          <a:lstStyle/>
          <a:p>
            <a:pPr fontAlgn="base">
              <a:spcBef>
                <a:spcPct val="0"/>
              </a:spcBef>
              <a:spcAft>
                <a:spcPct val="0"/>
              </a:spcAft>
            </a:pPr>
            <a:r>
              <a:rPr lang="en-US" sz="15500" dirty="0" smtClean="0">
                <a:ln>
                  <a:solidFill>
                    <a:srgbClr val="9BBB59">
                      <a:lumMod val="50000"/>
                      <a:alpha val="9000"/>
                    </a:srgbClr>
                  </a:solidFill>
                </a:ln>
                <a:solidFill>
                  <a:srgbClr val="C0504D">
                    <a:lumMod val="40000"/>
                    <a:lumOff val="60000"/>
                    <a:alpha val="49000"/>
                  </a:srgbClr>
                </a:solidFill>
                <a:effectLst>
                  <a:outerShdw blurRad="50800" dist="76200" dir="2700000" algn="tl" rotWithShape="0">
                    <a:prstClr val="black">
                      <a:alpha val="40000"/>
                    </a:prstClr>
                  </a:outerShdw>
                </a:effectLst>
                <a:latin typeface="Futura"/>
                <a:ea typeface="Stencil" charset="0"/>
                <a:cs typeface="Futura"/>
              </a:rPr>
              <a:t>GRACE</a:t>
            </a:r>
            <a:endParaRPr lang="en-US" sz="15500" dirty="0">
              <a:ln>
                <a:solidFill>
                  <a:srgbClr val="9BBB59">
                    <a:lumMod val="50000"/>
                    <a:alpha val="9000"/>
                  </a:srgbClr>
                </a:solidFill>
              </a:ln>
              <a:solidFill>
                <a:srgbClr val="C0504D">
                  <a:lumMod val="40000"/>
                  <a:lumOff val="60000"/>
                  <a:alpha val="49000"/>
                </a:srgbClr>
              </a:solidFill>
              <a:effectLst>
                <a:outerShdw blurRad="50800" dist="76200" dir="2700000" algn="tl" rotWithShape="0">
                  <a:prstClr val="black">
                    <a:alpha val="40000"/>
                  </a:prstClr>
                </a:outerShdw>
              </a:effectLst>
              <a:latin typeface="Futura"/>
              <a:ea typeface="Stencil" charset="0"/>
              <a:cs typeface="Futura"/>
            </a:endParaRPr>
          </a:p>
        </p:txBody>
      </p:sp>
      <p:sp>
        <p:nvSpPr>
          <p:cNvPr id="8" name="Title 1"/>
          <p:cNvSpPr txBox="1">
            <a:spLocks/>
          </p:cNvSpPr>
          <p:nvPr/>
        </p:nvSpPr>
        <p:spPr>
          <a:xfrm>
            <a:off x="283981" y="0"/>
            <a:ext cx="8229600" cy="1143000"/>
          </a:xfrm>
          <a:prstGeom prst="rect">
            <a:avLst/>
          </a:prstGeom>
          <a:effectLst>
            <a:outerShdw blurRad="50800" dist="38100" dir="2700000">
              <a:srgbClr val="000000">
                <a:alpha val="43000"/>
              </a:srgbClr>
            </a:outerShdw>
          </a:effectLst>
        </p:spPr>
        <p:txBody>
          <a:bodyPr vert="horz" lIns="91440" tIns="45720" rIns="91440" bIns="45720" rtlCol="0" anchor="ctr">
            <a:normAutofit fontScale="85000" lnSpcReduction="10000"/>
          </a:bodyPr>
          <a:lstStyle/>
          <a:p>
            <a:pPr algn="ctr">
              <a:spcBef>
                <a:spcPct val="0"/>
              </a:spcBef>
              <a:defRPr/>
            </a:pPr>
            <a:r>
              <a:rPr lang="en-US" sz="4800" b="1">
                <a:solidFill>
                  <a:prstClr val="white"/>
                </a:solidFill>
                <a:latin typeface="Helvetica Neue" charset="0"/>
                <a:ea typeface="Helvetica Neue" charset="0"/>
                <a:cs typeface="Helvetica Neue" charset="0"/>
              </a:rPr>
              <a:t>Alive in Christ – Saved by Grace</a:t>
            </a:r>
          </a:p>
        </p:txBody>
      </p:sp>
      <p:sp>
        <p:nvSpPr>
          <p:cNvPr id="2" name="TextBox 1"/>
          <p:cNvSpPr txBox="1"/>
          <p:nvPr/>
        </p:nvSpPr>
        <p:spPr>
          <a:xfrm>
            <a:off x="551330" y="1290918"/>
            <a:ext cx="9350039" cy="5570756"/>
          </a:xfrm>
          <a:prstGeom prst="rect">
            <a:avLst/>
          </a:prstGeom>
          <a:noFill/>
        </p:spPr>
        <p:txBody>
          <a:bodyPr wrap="square" rtlCol="0">
            <a:spAutoFit/>
          </a:bodyPr>
          <a:lstStyle/>
          <a:p>
            <a:pPr algn="ctr"/>
            <a:r>
              <a:rPr lang="en-US" sz="3600" b="1" dirty="0" smtClean="0">
                <a:solidFill>
                  <a:schemeClr val="bg1"/>
                </a:solidFill>
                <a:effectLst>
                  <a:outerShdw blurRad="50800" dist="76200" dir="2700000" algn="tl" rotWithShape="0">
                    <a:prstClr val="black">
                      <a:alpha val="40000"/>
                    </a:prstClr>
                  </a:outerShdw>
                </a:effectLst>
              </a:rPr>
              <a:t>The bad news: Dead in Sins</a:t>
            </a:r>
          </a:p>
          <a:p>
            <a:pPr algn="ctr"/>
            <a:r>
              <a:rPr lang="en-US" sz="3200" i="1" dirty="0" smtClean="0">
                <a:solidFill>
                  <a:schemeClr val="bg1"/>
                </a:solidFill>
                <a:effectLst>
                  <a:outerShdw blurRad="50800" dist="76200" dir="2700000" algn="tl" rotWithShape="0">
                    <a:prstClr val="black">
                      <a:alpha val="40000"/>
                    </a:prstClr>
                  </a:outerShdw>
                </a:effectLst>
              </a:rPr>
              <a:t>1 Once you were dead because of your disobedience and your many sins. 2 You used to live in sin, </a:t>
            </a:r>
          </a:p>
          <a:p>
            <a:pPr algn="ctr"/>
            <a:r>
              <a:rPr lang="en-US" sz="3200" i="1" dirty="0" smtClean="0">
                <a:solidFill>
                  <a:schemeClr val="bg1"/>
                </a:solidFill>
                <a:effectLst>
                  <a:outerShdw blurRad="50800" dist="76200" dir="2700000" algn="tl" rotWithShape="0">
                    <a:prstClr val="black">
                      <a:alpha val="40000"/>
                    </a:prstClr>
                  </a:outerShdw>
                </a:effectLst>
              </a:rPr>
              <a:t>just like the rest of the world, obeying the devil—</a:t>
            </a:r>
          </a:p>
          <a:p>
            <a:pPr algn="ctr"/>
            <a:r>
              <a:rPr lang="en-US" sz="3200" i="1" dirty="0" smtClean="0">
                <a:solidFill>
                  <a:schemeClr val="bg1"/>
                </a:solidFill>
                <a:effectLst>
                  <a:outerShdw blurRad="50800" dist="76200" dir="2700000" algn="tl" rotWithShape="0">
                    <a:prstClr val="black">
                      <a:alpha val="40000"/>
                    </a:prstClr>
                  </a:outerShdw>
                </a:effectLst>
              </a:rPr>
              <a:t>the commander of the powers in the unseen world. </a:t>
            </a:r>
          </a:p>
          <a:p>
            <a:pPr algn="ctr"/>
            <a:r>
              <a:rPr lang="en-US" sz="3200" i="1" dirty="0" smtClean="0">
                <a:solidFill>
                  <a:schemeClr val="bg1"/>
                </a:solidFill>
                <a:effectLst>
                  <a:outerShdw blurRad="50800" dist="76200" dir="2700000" algn="tl" rotWithShape="0">
                    <a:prstClr val="black">
                      <a:alpha val="40000"/>
                    </a:prstClr>
                  </a:outerShdw>
                </a:effectLst>
              </a:rPr>
              <a:t>He is the spirit at work in the hearts </a:t>
            </a:r>
          </a:p>
          <a:p>
            <a:pPr algn="ctr"/>
            <a:r>
              <a:rPr lang="en-US" sz="3200" i="1" dirty="0" smtClean="0">
                <a:solidFill>
                  <a:schemeClr val="bg1"/>
                </a:solidFill>
                <a:effectLst>
                  <a:outerShdw blurRad="50800" dist="76200" dir="2700000" algn="tl" rotWithShape="0">
                    <a:prstClr val="black">
                      <a:alpha val="40000"/>
                    </a:prstClr>
                  </a:outerShdw>
                </a:effectLst>
              </a:rPr>
              <a:t>of those who refuse to obey God</a:t>
            </a:r>
            <a:r>
              <a:rPr lang="en-US" sz="3200" i="1" dirty="0" smtClean="0">
                <a:solidFill>
                  <a:schemeClr val="bg1"/>
                </a:solidFill>
                <a:effectLst>
                  <a:outerShdw blurRad="50800" dist="76200" dir="2700000" algn="tl" rotWithShape="0">
                    <a:prstClr val="black">
                      <a:alpha val="40000"/>
                    </a:prstClr>
                  </a:outerShdw>
                </a:effectLst>
              </a:rPr>
              <a:t>.</a:t>
            </a:r>
          </a:p>
          <a:p>
            <a:pPr algn="ctr"/>
            <a:r>
              <a:rPr lang="en-US" altLang="zh-CN" sz="3200" i="1" dirty="0">
                <a:solidFill>
                  <a:schemeClr val="bg1"/>
                </a:solidFill>
                <a:effectLst>
                  <a:outerShdw blurRad="50800" dist="76200" dir="2700000" algn="tl" rotWithShape="0">
                    <a:prstClr val="black">
                      <a:alpha val="40000"/>
                    </a:prstClr>
                  </a:outerShdw>
                </a:effectLst>
              </a:rPr>
              <a:t>1 </a:t>
            </a:r>
            <a:r>
              <a:rPr lang="zh-CN" altLang="en-US" sz="3200" i="1" dirty="0">
                <a:solidFill>
                  <a:schemeClr val="bg1"/>
                </a:solidFill>
                <a:effectLst>
                  <a:outerShdw blurRad="50800" dist="76200" dir="2700000" algn="tl" rotWithShape="0">
                    <a:prstClr val="black">
                      <a:alpha val="40000"/>
                    </a:prstClr>
                  </a:outerShdw>
                </a:effectLst>
              </a:rPr>
              <a:t>你们死在过犯罪恶之中，他叫你们活过来。</a:t>
            </a:r>
            <a:r>
              <a:rPr lang="en-US" altLang="zh-CN" sz="3200" i="1" dirty="0">
                <a:solidFill>
                  <a:schemeClr val="bg1"/>
                </a:solidFill>
                <a:effectLst>
                  <a:outerShdw blurRad="50800" dist="76200" dir="2700000" algn="tl" rotWithShape="0">
                    <a:prstClr val="black">
                      <a:alpha val="40000"/>
                    </a:prstClr>
                  </a:outerShdw>
                </a:effectLst>
              </a:rPr>
              <a:t>2 </a:t>
            </a:r>
            <a:r>
              <a:rPr lang="zh-CN" altLang="en-US" sz="3200" i="1" dirty="0">
                <a:solidFill>
                  <a:schemeClr val="bg1"/>
                </a:solidFill>
                <a:effectLst>
                  <a:outerShdw blurRad="50800" dist="76200" dir="2700000" algn="tl" rotWithShape="0">
                    <a:prstClr val="black">
                      <a:alpha val="40000"/>
                    </a:prstClr>
                  </a:outerShdw>
                </a:effectLst>
              </a:rPr>
              <a:t>那时，你们在其中行事为人，随从今世的风俗，顺服空中掌权者的首领，就是现今在悖逆之子心中运行的邪灵。 </a:t>
            </a:r>
            <a:endParaRPr lang="en-US" sz="3200" i="1" dirty="0" smtClean="0">
              <a:solidFill>
                <a:schemeClr val="bg1"/>
              </a:solidFill>
              <a:effectLst>
                <a:outerShdw blurRad="50800" dist="76200" dir="2700000" algn="tl" rotWithShape="0">
                  <a:prstClr val="black">
                    <a:alpha val="40000"/>
                  </a:prstClr>
                </a:outerShdw>
              </a:effectLst>
            </a:endParaRPr>
          </a:p>
        </p:txBody>
      </p:sp>
    </p:spTree>
    <p:extLst>
      <p:ext uri="{BB962C8B-B14F-4D97-AF65-F5344CB8AC3E}">
        <p14:creationId xmlns:p14="http://schemas.microsoft.com/office/powerpoint/2010/main" val="12070690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3"/>
          <p:cNvSpPr txBox="1">
            <a:spLocks noChangeArrowheads="1"/>
          </p:cNvSpPr>
          <p:nvPr/>
        </p:nvSpPr>
        <p:spPr bwMode="auto">
          <a:xfrm rot="5400000">
            <a:off x="7747126" y="2170801"/>
            <a:ext cx="6974345" cy="2477601"/>
          </a:xfrm>
          <a:prstGeom prst="rect">
            <a:avLst/>
          </a:prstGeom>
          <a:noFill/>
          <a:ln w="9525">
            <a:noFill/>
            <a:miter lim="800000"/>
            <a:headEnd/>
            <a:tailEnd/>
          </a:ln>
        </p:spPr>
        <p:txBody>
          <a:bodyPr wrap="none">
            <a:prstTxWarp prst="textNoShape">
              <a:avLst/>
            </a:prstTxWarp>
            <a:spAutoFit/>
          </a:bodyPr>
          <a:lstStyle/>
          <a:p>
            <a:pPr fontAlgn="base">
              <a:spcBef>
                <a:spcPct val="0"/>
              </a:spcBef>
              <a:spcAft>
                <a:spcPct val="0"/>
              </a:spcAft>
            </a:pPr>
            <a:r>
              <a:rPr lang="en-US" sz="15500" dirty="0" smtClean="0">
                <a:ln>
                  <a:solidFill>
                    <a:srgbClr val="9BBB59">
                      <a:lumMod val="50000"/>
                      <a:alpha val="9000"/>
                    </a:srgbClr>
                  </a:solidFill>
                </a:ln>
                <a:solidFill>
                  <a:srgbClr val="C0504D">
                    <a:lumMod val="40000"/>
                    <a:lumOff val="60000"/>
                    <a:alpha val="49000"/>
                  </a:srgbClr>
                </a:solidFill>
                <a:effectLst>
                  <a:outerShdw blurRad="50800" dist="76200" dir="2700000" algn="tl" rotWithShape="0">
                    <a:prstClr val="black">
                      <a:alpha val="40000"/>
                    </a:prstClr>
                  </a:outerShdw>
                </a:effectLst>
                <a:latin typeface="Futura"/>
                <a:ea typeface="Stencil" charset="0"/>
                <a:cs typeface="Futura"/>
              </a:rPr>
              <a:t>GRACE</a:t>
            </a:r>
            <a:endParaRPr lang="en-US" sz="15500" dirty="0">
              <a:ln>
                <a:solidFill>
                  <a:srgbClr val="9BBB59">
                    <a:lumMod val="50000"/>
                    <a:alpha val="9000"/>
                  </a:srgbClr>
                </a:solidFill>
              </a:ln>
              <a:solidFill>
                <a:srgbClr val="C0504D">
                  <a:lumMod val="40000"/>
                  <a:lumOff val="60000"/>
                  <a:alpha val="49000"/>
                </a:srgbClr>
              </a:solidFill>
              <a:effectLst>
                <a:outerShdw blurRad="50800" dist="76200" dir="2700000" algn="tl" rotWithShape="0">
                  <a:prstClr val="black">
                    <a:alpha val="40000"/>
                  </a:prstClr>
                </a:outerShdw>
              </a:effectLst>
              <a:latin typeface="Futura"/>
              <a:ea typeface="Stencil" charset="0"/>
              <a:cs typeface="Futura"/>
            </a:endParaRPr>
          </a:p>
        </p:txBody>
      </p:sp>
      <p:sp>
        <p:nvSpPr>
          <p:cNvPr id="8" name="Title 1"/>
          <p:cNvSpPr txBox="1">
            <a:spLocks/>
          </p:cNvSpPr>
          <p:nvPr/>
        </p:nvSpPr>
        <p:spPr>
          <a:xfrm>
            <a:off x="283981" y="0"/>
            <a:ext cx="8229600" cy="1143000"/>
          </a:xfrm>
          <a:prstGeom prst="rect">
            <a:avLst/>
          </a:prstGeom>
          <a:effectLst>
            <a:outerShdw blurRad="50800" dist="38100" dir="2700000">
              <a:srgbClr val="000000">
                <a:alpha val="43000"/>
              </a:srgbClr>
            </a:outerShdw>
          </a:effectLst>
        </p:spPr>
        <p:txBody>
          <a:bodyPr vert="horz" lIns="91440" tIns="45720" rIns="91440" bIns="45720" rtlCol="0" anchor="ctr">
            <a:normAutofit fontScale="85000" lnSpcReduction="10000"/>
          </a:bodyPr>
          <a:lstStyle/>
          <a:p>
            <a:pPr algn="ctr">
              <a:spcBef>
                <a:spcPct val="0"/>
              </a:spcBef>
              <a:defRPr/>
            </a:pPr>
            <a:r>
              <a:rPr lang="en-US" sz="4800" b="1">
                <a:solidFill>
                  <a:prstClr val="white"/>
                </a:solidFill>
                <a:latin typeface="Helvetica Neue" charset="0"/>
                <a:ea typeface="Helvetica Neue" charset="0"/>
                <a:cs typeface="Helvetica Neue" charset="0"/>
              </a:rPr>
              <a:t>Alive in Christ – Saved by Grace</a:t>
            </a:r>
          </a:p>
        </p:txBody>
      </p:sp>
      <p:sp>
        <p:nvSpPr>
          <p:cNvPr id="2" name="TextBox 1"/>
          <p:cNvSpPr txBox="1"/>
          <p:nvPr/>
        </p:nvSpPr>
        <p:spPr>
          <a:xfrm>
            <a:off x="551330" y="1290918"/>
            <a:ext cx="9350039" cy="4585871"/>
          </a:xfrm>
          <a:prstGeom prst="rect">
            <a:avLst/>
          </a:prstGeom>
          <a:noFill/>
        </p:spPr>
        <p:txBody>
          <a:bodyPr wrap="square" rtlCol="0">
            <a:spAutoFit/>
          </a:bodyPr>
          <a:lstStyle/>
          <a:p>
            <a:pPr algn="ctr"/>
            <a:r>
              <a:rPr lang="en-US" sz="3600" b="1" dirty="0" smtClean="0">
                <a:solidFill>
                  <a:schemeClr val="bg1"/>
                </a:solidFill>
                <a:effectLst>
                  <a:outerShdw blurRad="50800" dist="76200" dir="2700000" algn="tl" rotWithShape="0">
                    <a:prstClr val="black">
                      <a:alpha val="40000"/>
                    </a:prstClr>
                  </a:outerShdw>
                </a:effectLst>
              </a:rPr>
              <a:t>The bad news: Dead in Sins</a:t>
            </a:r>
          </a:p>
          <a:p>
            <a:pPr algn="ctr"/>
            <a:r>
              <a:rPr lang="en-US" sz="3200" i="1" dirty="0" smtClean="0">
                <a:solidFill>
                  <a:schemeClr val="bg1"/>
                </a:solidFill>
                <a:effectLst>
                  <a:outerShdw blurRad="50800" dist="76200" dir="2700000" algn="tl" rotWithShape="0">
                    <a:prstClr val="black">
                      <a:alpha val="40000"/>
                    </a:prstClr>
                  </a:outerShdw>
                </a:effectLst>
              </a:rPr>
              <a:t>3 All of us used to live that way, </a:t>
            </a:r>
          </a:p>
          <a:p>
            <a:pPr algn="ctr"/>
            <a:r>
              <a:rPr lang="en-US" sz="3200" i="1" dirty="0" smtClean="0">
                <a:solidFill>
                  <a:schemeClr val="bg1"/>
                </a:solidFill>
                <a:effectLst>
                  <a:outerShdw blurRad="50800" dist="76200" dir="2700000" algn="tl" rotWithShape="0">
                    <a:prstClr val="black">
                      <a:alpha val="40000"/>
                    </a:prstClr>
                  </a:outerShdw>
                </a:effectLst>
              </a:rPr>
              <a:t>following the passionate desires and inclinations </a:t>
            </a:r>
          </a:p>
          <a:p>
            <a:pPr algn="ctr"/>
            <a:r>
              <a:rPr lang="en-US" sz="3200" i="1" dirty="0" smtClean="0">
                <a:solidFill>
                  <a:schemeClr val="bg1"/>
                </a:solidFill>
                <a:effectLst>
                  <a:outerShdw blurRad="50800" dist="76200" dir="2700000" algn="tl" rotWithShape="0">
                    <a:prstClr val="black">
                      <a:alpha val="40000"/>
                    </a:prstClr>
                  </a:outerShdw>
                </a:effectLst>
              </a:rPr>
              <a:t>of our sinful nature. By our very nature we were subject to God’s anger, just like everyone else. </a:t>
            </a:r>
            <a:r>
              <a:rPr lang="en-US" sz="3200" dirty="0" smtClean="0">
                <a:solidFill>
                  <a:schemeClr val="bg1"/>
                </a:solidFill>
                <a:effectLst>
                  <a:outerShdw blurRad="50800" dist="76200" dir="2700000" algn="tl" rotWithShape="0">
                    <a:prstClr val="black">
                      <a:alpha val="40000"/>
                    </a:prstClr>
                  </a:outerShdw>
                </a:effectLst>
              </a:rPr>
              <a:t>(Ephesians 2.1-3</a:t>
            </a:r>
            <a:r>
              <a:rPr lang="en-US" sz="3200" dirty="0" smtClean="0">
                <a:solidFill>
                  <a:schemeClr val="bg1"/>
                </a:solidFill>
                <a:effectLst>
                  <a:outerShdw blurRad="50800" dist="76200" dir="2700000" algn="tl" rotWithShape="0">
                    <a:prstClr val="black">
                      <a:alpha val="40000"/>
                    </a:prstClr>
                  </a:outerShdw>
                </a:effectLst>
              </a:rPr>
              <a:t>)</a:t>
            </a:r>
          </a:p>
          <a:p>
            <a:pPr algn="ctr"/>
            <a:r>
              <a:rPr lang="en-US" altLang="zh-CN" sz="3200" dirty="0">
                <a:solidFill>
                  <a:schemeClr val="bg1"/>
                </a:solidFill>
                <a:effectLst>
                  <a:outerShdw blurRad="50800" dist="76200" dir="2700000" algn="tl" rotWithShape="0">
                    <a:prstClr val="black">
                      <a:alpha val="40000"/>
                    </a:prstClr>
                  </a:outerShdw>
                </a:effectLst>
              </a:rPr>
              <a:t>3</a:t>
            </a:r>
            <a:r>
              <a:rPr lang="zh-CN" altLang="en-US" sz="3200" dirty="0">
                <a:solidFill>
                  <a:schemeClr val="bg1"/>
                </a:solidFill>
                <a:effectLst>
                  <a:outerShdw blurRad="50800" dist="76200" dir="2700000" algn="tl" rotWithShape="0">
                    <a:prstClr val="black">
                      <a:alpha val="40000"/>
                    </a:prstClr>
                  </a:outerShdw>
                </a:effectLst>
              </a:rPr>
              <a:t>我们从前也都在他们中间，放纵肉体的私欲，随着肉体和心中所喜好的去行，本为可怒之子，和别人一样。</a:t>
            </a:r>
            <a:r>
              <a:rPr lang="en-US" altLang="zh-CN" sz="3200" dirty="0">
                <a:solidFill>
                  <a:schemeClr val="bg1"/>
                </a:solidFill>
                <a:effectLst>
                  <a:outerShdw blurRad="50800" dist="76200" dir="2700000" algn="tl" rotWithShape="0">
                    <a:prstClr val="black">
                      <a:alpha val="40000"/>
                    </a:prstClr>
                  </a:outerShdw>
                </a:effectLst>
              </a:rPr>
              <a:t>(</a:t>
            </a:r>
            <a:r>
              <a:rPr lang="zh-CN" altLang="en-US" sz="3200" dirty="0">
                <a:solidFill>
                  <a:schemeClr val="bg1"/>
                </a:solidFill>
                <a:effectLst>
                  <a:outerShdw blurRad="50800" dist="76200" dir="2700000" algn="tl" rotWithShape="0">
                    <a:prstClr val="black">
                      <a:alpha val="40000"/>
                    </a:prstClr>
                  </a:outerShdw>
                </a:effectLst>
              </a:rPr>
              <a:t>以弗所书 </a:t>
            </a:r>
            <a:r>
              <a:rPr lang="en-US" altLang="zh-CN" sz="3200" dirty="0">
                <a:solidFill>
                  <a:schemeClr val="bg1"/>
                </a:solidFill>
                <a:effectLst>
                  <a:outerShdw blurRad="50800" dist="76200" dir="2700000" algn="tl" rotWithShape="0">
                    <a:prstClr val="black">
                      <a:alpha val="40000"/>
                    </a:prstClr>
                  </a:outerShdw>
                </a:effectLst>
              </a:rPr>
              <a:t>2:1-3)</a:t>
            </a:r>
          </a:p>
          <a:p>
            <a:pPr algn="ctr"/>
            <a:r>
              <a:rPr lang="en-US" sz="3200" dirty="0" smtClean="0">
                <a:solidFill>
                  <a:schemeClr val="bg1"/>
                </a:solidFill>
                <a:effectLst>
                  <a:outerShdw blurRad="50800" dist="76200" dir="2700000" algn="tl" rotWithShape="0">
                    <a:prstClr val="black">
                      <a:alpha val="40000"/>
                    </a:prstClr>
                  </a:outerShdw>
                </a:effectLst>
              </a:rPr>
              <a:t>  </a:t>
            </a:r>
            <a:endParaRPr lang="en-US" sz="3200" dirty="0" smtClean="0">
              <a:solidFill>
                <a:schemeClr val="bg1"/>
              </a:solidFill>
              <a:effectLst>
                <a:outerShdw blurRad="50800" dist="76200" dir="2700000" algn="tl" rotWithShape="0">
                  <a:prstClr val="black">
                    <a:alpha val="40000"/>
                  </a:prstClr>
                </a:outerShdw>
              </a:effectLst>
            </a:endParaRPr>
          </a:p>
        </p:txBody>
      </p:sp>
    </p:spTree>
    <p:extLst>
      <p:ext uri="{BB962C8B-B14F-4D97-AF65-F5344CB8AC3E}">
        <p14:creationId xmlns:p14="http://schemas.microsoft.com/office/powerpoint/2010/main" val="6650225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3"/>
          <p:cNvSpPr txBox="1">
            <a:spLocks noChangeArrowheads="1"/>
          </p:cNvSpPr>
          <p:nvPr/>
        </p:nvSpPr>
        <p:spPr bwMode="auto">
          <a:xfrm rot="5400000">
            <a:off x="7747126" y="2170801"/>
            <a:ext cx="6974345" cy="2477601"/>
          </a:xfrm>
          <a:prstGeom prst="rect">
            <a:avLst/>
          </a:prstGeom>
          <a:noFill/>
          <a:ln w="9525">
            <a:noFill/>
            <a:miter lim="800000"/>
            <a:headEnd/>
            <a:tailEnd/>
          </a:ln>
        </p:spPr>
        <p:txBody>
          <a:bodyPr wrap="none">
            <a:prstTxWarp prst="textNoShape">
              <a:avLst/>
            </a:prstTxWarp>
            <a:spAutoFit/>
          </a:bodyPr>
          <a:lstStyle/>
          <a:p>
            <a:pPr fontAlgn="base">
              <a:spcBef>
                <a:spcPct val="0"/>
              </a:spcBef>
              <a:spcAft>
                <a:spcPct val="0"/>
              </a:spcAft>
            </a:pPr>
            <a:r>
              <a:rPr lang="en-US" sz="15500" dirty="0" smtClean="0">
                <a:ln>
                  <a:solidFill>
                    <a:srgbClr val="9BBB59">
                      <a:lumMod val="50000"/>
                      <a:alpha val="9000"/>
                    </a:srgbClr>
                  </a:solidFill>
                </a:ln>
                <a:solidFill>
                  <a:srgbClr val="C0504D">
                    <a:lumMod val="40000"/>
                    <a:lumOff val="60000"/>
                    <a:alpha val="49000"/>
                  </a:srgbClr>
                </a:solidFill>
                <a:effectLst>
                  <a:outerShdw blurRad="50800" dist="76200" dir="2700000" algn="tl" rotWithShape="0">
                    <a:prstClr val="black">
                      <a:alpha val="40000"/>
                    </a:prstClr>
                  </a:outerShdw>
                </a:effectLst>
                <a:latin typeface="Futura"/>
                <a:ea typeface="Stencil" charset="0"/>
                <a:cs typeface="Futura"/>
              </a:rPr>
              <a:t>GRACE</a:t>
            </a:r>
            <a:endParaRPr lang="en-US" sz="15500" dirty="0">
              <a:ln>
                <a:solidFill>
                  <a:srgbClr val="9BBB59">
                    <a:lumMod val="50000"/>
                    <a:alpha val="9000"/>
                  </a:srgbClr>
                </a:solidFill>
              </a:ln>
              <a:solidFill>
                <a:srgbClr val="C0504D">
                  <a:lumMod val="40000"/>
                  <a:lumOff val="60000"/>
                  <a:alpha val="49000"/>
                </a:srgbClr>
              </a:solidFill>
              <a:effectLst>
                <a:outerShdw blurRad="50800" dist="76200" dir="2700000" algn="tl" rotWithShape="0">
                  <a:prstClr val="black">
                    <a:alpha val="40000"/>
                  </a:prstClr>
                </a:outerShdw>
              </a:effectLst>
              <a:latin typeface="Futura"/>
              <a:ea typeface="Stencil" charset="0"/>
              <a:cs typeface="Futura"/>
            </a:endParaRPr>
          </a:p>
        </p:txBody>
      </p:sp>
      <p:sp>
        <p:nvSpPr>
          <p:cNvPr id="8" name="Title 1"/>
          <p:cNvSpPr txBox="1">
            <a:spLocks/>
          </p:cNvSpPr>
          <p:nvPr/>
        </p:nvSpPr>
        <p:spPr>
          <a:xfrm>
            <a:off x="283981" y="0"/>
            <a:ext cx="8229600" cy="1143000"/>
          </a:xfrm>
          <a:prstGeom prst="rect">
            <a:avLst/>
          </a:prstGeom>
          <a:effectLst>
            <a:outerShdw blurRad="50800" dist="38100" dir="2700000">
              <a:srgbClr val="000000">
                <a:alpha val="43000"/>
              </a:srgbClr>
            </a:outerShdw>
          </a:effectLst>
        </p:spPr>
        <p:txBody>
          <a:bodyPr vert="horz" lIns="91440" tIns="45720" rIns="91440" bIns="45720" rtlCol="0" anchor="ctr">
            <a:normAutofit fontScale="85000" lnSpcReduction="10000"/>
          </a:bodyPr>
          <a:lstStyle/>
          <a:p>
            <a:pPr algn="ctr">
              <a:spcBef>
                <a:spcPct val="0"/>
              </a:spcBef>
              <a:defRPr/>
            </a:pPr>
            <a:r>
              <a:rPr lang="en-US" sz="4800" b="1">
                <a:solidFill>
                  <a:prstClr val="white"/>
                </a:solidFill>
                <a:latin typeface="Helvetica Neue" charset="0"/>
                <a:ea typeface="Helvetica Neue" charset="0"/>
                <a:cs typeface="Helvetica Neue" charset="0"/>
              </a:rPr>
              <a:t>Alive in Christ – Saved by Grace</a:t>
            </a:r>
          </a:p>
        </p:txBody>
      </p:sp>
      <p:sp>
        <p:nvSpPr>
          <p:cNvPr id="2" name="TextBox 1"/>
          <p:cNvSpPr txBox="1"/>
          <p:nvPr/>
        </p:nvSpPr>
        <p:spPr>
          <a:xfrm>
            <a:off x="551330" y="1290918"/>
            <a:ext cx="9350039" cy="2308324"/>
          </a:xfrm>
          <a:prstGeom prst="rect">
            <a:avLst/>
          </a:prstGeom>
          <a:noFill/>
        </p:spPr>
        <p:txBody>
          <a:bodyPr wrap="square" rtlCol="0">
            <a:spAutoFit/>
          </a:bodyPr>
          <a:lstStyle/>
          <a:p>
            <a:pPr algn="ctr"/>
            <a:r>
              <a:rPr lang="en-US" sz="3600" b="1" dirty="0" smtClean="0">
                <a:solidFill>
                  <a:schemeClr val="bg1"/>
                </a:solidFill>
                <a:effectLst>
                  <a:outerShdw blurRad="50800" dist="76200" dir="2700000" algn="tl" rotWithShape="0">
                    <a:prstClr val="black">
                      <a:alpha val="40000"/>
                    </a:prstClr>
                  </a:outerShdw>
                </a:effectLst>
              </a:rPr>
              <a:t>The bad news: Dead in Sins</a:t>
            </a:r>
          </a:p>
          <a:p>
            <a:pPr algn="ctr"/>
            <a:r>
              <a:rPr lang="en-US" sz="3600" dirty="0" smtClean="0">
                <a:solidFill>
                  <a:schemeClr val="bg1"/>
                </a:solidFill>
                <a:effectLst>
                  <a:outerShdw blurRad="50800" dist="76200" dir="2700000" algn="tl" rotWithShape="0">
                    <a:prstClr val="black">
                      <a:alpha val="40000"/>
                    </a:prstClr>
                  </a:outerShdw>
                </a:effectLst>
              </a:rPr>
              <a:t>We’re spiritually dead, unable to </a:t>
            </a:r>
            <a:r>
              <a:rPr lang="en-US" sz="3600" u="sng" dirty="0" smtClean="0">
                <a:solidFill>
                  <a:schemeClr val="bg1"/>
                </a:solidFill>
                <a:effectLst>
                  <a:outerShdw blurRad="50800" dist="76200" dir="2700000" algn="tl" rotWithShape="0">
                    <a:prstClr val="black">
                      <a:alpha val="40000"/>
                    </a:prstClr>
                  </a:outerShdw>
                </a:effectLst>
              </a:rPr>
              <a:t>respond</a:t>
            </a:r>
            <a:r>
              <a:rPr lang="en-US" sz="3600" dirty="0" smtClean="0">
                <a:solidFill>
                  <a:schemeClr val="bg1"/>
                </a:solidFill>
                <a:effectLst>
                  <a:outerShdw blurRad="50800" dist="76200" dir="2700000" algn="tl" rotWithShape="0">
                    <a:prstClr val="black">
                      <a:alpha val="40000"/>
                    </a:prstClr>
                  </a:outerShdw>
                </a:effectLst>
              </a:rPr>
              <a:t> to God. Our culture disagrees and encourages us, “</a:t>
            </a:r>
            <a:r>
              <a:rPr lang="en-US" sz="3600" u="sng" dirty="0" smtClean="0">
                <a:solidFill>
                  <a:schemeClr val="bg1"/>
                </a:solidFill>
                <a:effectLst>
                  <a:outerShdw blurRad="50800" dist="76200" dir="2700000" algn="tl" rotWithShape="0">
                    <a:prstClr val="black">
                      <a:alpha val="40000"/>
                    </a:prstClr>
                  </a:outerShdw>
                </a:effectLst>
              </a:rPr>
              <a:t>Design</a:t>
            </a:r>
            <a:r>
              <a:rPr lang="en-US" sz="3600" dirty="0" smtClean="0">
                <a:solidFill>
                  <a:schemeClr val="bg1"/>
                </a:solidFill>
                <a:effectLst>
                  <a:outerShdw blurRad="50800" dist="76200" dir="2700000" algn="tl" rotWithShape="0">
                    <a:prstClr val="black">
                      <a:alpha val="40000"/>
                    </a:prstClr>
                  </a:outerShdw>
                </a:effectLst>
              </a:rPr>
              <a:t> your own spiritual path.” </a:t>
            </a:r>
          </a:p>
        </p:txBody>
      </p:sp>
    </p:spTree>
    <p:extLst>
      <p:ext uri="{BB962C8B-B14F-4D97-AF65-F5344CB8AC3E}">
        <p14:creationId xmlns:p14="http://schemas.microsoft.com/office/powerpoint/2010/main" val="12824156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3"/>
          <p:cNvSpPr txBox="1">
            <a:spLocks noChangeArrowheads="1"/>
          </p:cNvSpPr>
          <p:nvPr/>
        </p:nvSpPr>
        <p:spPr bwMode="auto">
          <a:xfrm rot="5400000">
            <a:off x="7747126" y="2170801"/>
            <a:ext cx="6974345" cy="2477601"/>
          </a:xfrm>
          <a:prstGeom prst="rect">
            <a:avLst/>
          </a:prstGeom>
          <a:noFill/>
          <a:ln w="9525">
            <a:noFill/>
            <a:miter lim="800000"/>
            <a:headEnd/>
            <a:tailEnd/>
          </a:ln>
        </p:spPr>
        <p:txBody>
          <a:bodyPr wrap="none">
            <a:prstTxWarp prst="textNoShape">
              <a:avLst/>
            </a:prstTxWarp>
            <a:spAutoFit/>
          </a:bodyPr>
          <a:lstStyle/>
          <a:p>
            <a:pPr fontAlgn="base">
              <a:spcBef>
                <a:spcPct val="0"/>
              </a:spcBef>
              <a:spcAft>
                <a:spcPct val="0"/>
              </a:spcAft>
            </a:pPr>
            <a:r>
              <a:rPr lang="en-US" sz="15500" dirty="0" smtClean="0">
                <a:ln>
                  <a:solidFill>
                    <a:srgbClr val="9BBB59">
                      <a:lumMod val="50000"/>
                      <a:alpha val="9000"/>
                    </a:srgbClr>
                  </a:solidFill>
                </a:ln>
                <a:solidFill>
                  <a:srgbClr val="C0504D">
                    <a:lumMod val="40000"/>
                    <a:lumOff val="60000"/>
                    <a:alpha val="49000"/>
                  </a:srgbClr>
                </a:solidFill>
                <a:effectLst>
                  <a:outerShdw blurRad="50800" dist="76200" dir="2700000" algn="tl" rotWithShape="0">
                    <a:prstClr val="black">
                      <a:alpha val="40000"/>
                    </a:prstClr>
                  </a:outerShdw>
                </a:effectLst>
                <a:latin typeface="Futura"/>
                <a:ea typeface="Stencil" charset="0"/>
                <a:cs typeface="Futura"/>
              </a:rPr>
              <a:t>GRACE</a:t>
            </a:r>
            <a:endParaRPr lang="en-US" sz="15500" dirty="0">
              <a:ln>
                <a:solidFill>
                  <a:srgbClr val="9BBB59">
                    <a:lumMod val="50000"/>
                    <a:alpha val="9000"/>
                  </a:srgbClr>
                </a:solidFill>
              </a:ln>
              <a:solidFill>
                <a:srgbClr val="C0504D">
                  <a:lumMod val="40000"/>
                  <a:lumOff val="60000"/>
                  <a:alpha val="49000"/>
                </a:srgbClr>
              </a:solidFill>
              <a:effectLst>
                <a:outerShdw blurRad="50800" dist="76200" dir="2700000" algn="tl" rotWithShape="0">
                  <a:prstClr val="black">
                    <a:alpha val="40000"/>
                  </a:prstClr>
                </a:outerShdw>
              </a:effectLst>
              <a:latin typeface="Futura"/>
              <a:ea typeface="Stencil" charset="0"/>
              <a:cs typeface="Futura"/>
            </a:endParaRPr>
          </a:p>
        </p:txBody>
      </p:sp>
      <p:sp>
        <p:nvSpPr>
          <p:cNvPr id="8" name="Title 1"/>
          <p:cNvSpPr txBox="1">
            <a:spLocks/>
          </p:cNvSpPr>
          <p:nvPr/>
        </p:nvSpPr>
        <p:spPr>
          <a:xfrm>
            <a:off x="283981" y="0"/>
            <a:ext cx="8229600" cy="1143000"/>
          </a:xfrm>
          <a:prstGeom prst="rect">
            <a:avLst/>
          </a:prstGeom>
          <a:effectLst>
            <a:outerShdw blurRad="50800" dist="38100" dir="2700000">
              <a:srgbClr val="000000">
                <a:alpha val="43000"/>
              </a:srgbClr>
            </a:outerShdw>
          </a:effectLst>
        </p:spPr>
        <p:txBody>
          <a:bodyPr vert="horz" lIns="91440" tIns="45720" rIns="91440" bIns="45720" rtlCol="0" anchor="ctr">
            <a:normAutofit fontScale="85000" lnSpcReduction="10000"/>
          </a:bodyPr>
          <a:lstStyle/>
          <a:p>
            <a:pPr algn="ctr">
              <a:spcBef>
                <a:spcPct val="0"/>
              </a:spcBef>
              <a:defRPr/>
            </a:pPr>
            <a:r>
              <a:rPr lang="en-US" sz="4800" b="1">
                <a:solidFill>
                  <a:prstClr val="white"/>
                </a:solidFill>
                <a:latin typeface="Helvetica Neue" charset="0"/>
                <a:ea typeface="Helvetica Neue" charset="0"/>
                <a:cs typeface="Helvetica Neue" charset="0"/>
              </a:rPr>
              <a:t>Alive in Christ – Saved by Grace</a:t>
            </a:r>
          </a:p>
        </p:txBody>
      </p:sp>
      <p:sp>
        <p:nvSpPr>
          <p:cNvPr id="2" name="TextBox 1"/>
          <p:cNvSpPr txBox="1"/>
          <p:nvPr/>
        </p:nvSpPr>
        <p:spPr>
          <a:xfrm>
            <a:off x="551330" y="1290918"/>
            <a:ext cx="9350039" cy="1754326"/>
          </a:xfrm>
          <a:prstGeom prst="rect">
            <a:avLst/>
          </a:prstGeom>
          <a:noFill/>
        </p:spPr>
        <p:txBody>
          <a:bodyPr wrap="square" rtlCol="0">
            <a:spAutoFit/>
          </a:bodyPr>
          <a:lstStyle/>
          <a:p>
            <a:pPr algn="ctr"/>
            <a:r>
              <a:rPr lang="en-US" sz="3600" b="1" dirty="0" smtClean="0">
                <a:solidFill>
                  <a:schemeClr val="bg1"/>
                </a:solidFill>
                <a:effectLst>
                  <a:outerShdw blurRad="50800" dist="76200" dir="2700000" algn="tl" rotWithShape="0">
                    <a:prstClr val="black">
                      <a:alpha val="40000"/>
                    </a:prstClr>
                  </a:outerShdw>
                </a:effectLst>
              </a:rPr>
              <a:t>The bad news: Dead in Sins</a:t>
            </a:r>
          </a:p>
          <a:p>
            <a:pPr algn="ctr"/>
            <a:r>
              <a:rPr lang="en-US" sz="3600" dirty="0" smtClean="0">
                <a:solidFill>
                  <a:schemeClr val="bg1"/>
                </a:solidFill>
                <a:effectLst>
                  <a:outerShdw blurRad="50800" dist="76200" dir="2700000" algn="tl" rotWithShape="0">
                    <a:prstClr val="black">
                      <a:alpha val="40000"/>
                    </a:prstClr>
                  </a:outerShdw>
                </a:effectLst>
              </a:rPr>
              <a:t>We’re sinners, disobeying God. Our culture disagrees, saying we’re all </a:t>
            </a:r>
            <a:r>
              <a:rPr lang="en-US" sz="3600" u="sng" dirty="0" smtClean="0">
                <a:solidFill>
                  <a:schemeClr val="bg1"/>
                </a:solidFill>
                <a:effectLst>
                  <a:outerShdw blurRad="50800" dist="76200" dir="2700000" algn="tl" rotWithShape="0">
                    <a:prstClr val="black">
                      <a:alpha val="40000"/>
                    </a:prstClr>
                  </a:outerShdw>
                </a:effectLst>
              </a:rPr>
              <a:t>pretty good</a:t>
            </a:r>
            <a:r>
              <a:rPr lang="en-US" sz="3600" dirty="0" smtClean="0">
                <a:solidFill>
                  <a:schemeClr val="bg1"/>
                </a:solidFill>
                <a:effectLst>
                  <a:outerShdw blurRad="50800" dist="76200" dir="2700000" algn="tl" rotWithShape="0">
                    <a:prstClr val="black">
                      <a:alpha val="40000"/>
                    </a:prstClr>
                  </a:outerShdw>
                </a:effectLst>
              </a:rPr>
              <a:t>.</a:t>
            </a:r>
          </a:p>
        </p:txBody>
      </p:sp>
    </p:spTree>
    <p:extLst>
      <p:ext uri="{BB962C8B-B14F-4D97-AF65-F5344CB8AC3E}">
        <p14:creationId xmlns:p14="http://schemas.microsoft.com/office/powerpoint/2010/main" val="19501042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3"/>
          <p:cNvSpPr txBox="1">
            <a:spLocks noChangeArrowheads="1"/>
          </p:cNvSpPr>
          <p:nvPr/>
        </p:nvSpPr>
        <p:spPr bwMode="auto">
          <a:xfrm rot="5400000">
            <a:off x="7747126" y="2170801"/>
            <a:ext cx="6974345" cy="2477601"/>
          </a:xfrm>
          <a:prstGeom prst="rect">
            <a:avLst/>
          </a:prstGeom>
          <a:noFill/>
          <a:ln w="9525">
            <a:noFill/>
            <a:miter lim="800000"/>
            <a:headEnd/>
            <a:tailEnd/>
          </a:ln>
        </p:spPr>
        <p:txBody>
          <a:bodyPr wrap="none">
            <a:prstTxWarp prst="textNoShape">
              <a:avLst/>
            </a:prstTxWarp>
            <a:spAutoFit/>
          </a:bodyPr>
          <a:lstStyle/>
          <a:p>
            <a:pPr fontAlgn="base">
              <a:spcBef>
                <a:spcPct val="0"/>
              </a:spcBef>
              <a:spcAft>
                <a:spcPct val="0"/>
              </a:spcAft>
            </a:pPr>
            <a:r>
              <a:rPr lang="en-US" sz="15500" dirty="0" smtClean="0">
                <a:ln>
                  <a:solidFill>
                    <a:srgbClr val="9BBB59">
                      <a:lumMod val="50000"/>
                      <a:alpha val="9000"/>
                    </a:srgbClr>
                  </a:solidFill>
                </a:ln>
                <a:solidFill>
                  <a:srgbClr val="C0504D">
                    <a:lumMod val="40000"/>
                    <a:lumOff val="60000"/>
                    <a:alpha val="49000"/>
                  </a:srgbClr>
                </a:solidFill>
                <a:effectLst>
                  <a:outerShdw blurRad="50800" dist="76200" dir="2700000" algn="tl" rotWithShape="0">
                    <a:prstClr val="black">
                      <a:alpha val="40000"/>
                    </a:prstClr>
                  </a:outerShdw>
                </a:effectLst>
                <a:latin typeface="Futura"/>
                <a:ea typeface="Stencil" charset="0"/>
                <a:cs typeface="Futura"/>
              </a:rPr>
              <a:t>GRACE</a:t>
            </a:r>
            <a:endParaRPr lang="en-US" sz="15500" dirty="0">
              <a:ln>
                <a:solidFill>
                  <a:srgbClr val="9BBB59">
                    <a:lumMod val="50000"/>
                    <a:alpha val="9000"/>
                  </a:srgbClr>
                </a:solidFill>
              </a:ln>
              <a:solidFill>
                <a:srgbClr val="C0504D">
                  <a:lumMod val="40000"/>
                  <a:lumOff val="60000"/>
                  <a:alpha val="49000"/>
                </a:srgbClr>
              </a:solidFill>
              <a:effectLst>
                <a:outerShdw blurRad="50800" dist="76200" dir="2700000" algn="tl" rotWithShape="0">
                  <a:prstClr val="black">
                    <a:alpha val="40000"/>
                  </a:prstClr>
                </a:outerShdw>
              </a:effectLst>
              <a:latin typeface="Futura"/>
              <a:ea typeface="Stencil" charset="0"/>
              <a:cs typeface="Futura"/>
            </a:endParaRPr>
          </a:p>
        </p:txBody>
      </p:sp>
      <p:sp>
        <p:nvSpPr>
          <p:cNvPr id="8" name="Title 1"/>
          <p:cNvSpPr txBox="1">
            <a:spLocks/>
          </p:cNvSpPr>
          <p:nvPr/>
        </p:nvSpPr>
        <p:spPr>
          <a:xfrm>
            <a:off x="283981" y="0"/>
            <a:ext cx="8229600" cy="1143000"/>
          </a:xfrm>
          <a:prstGeom prst="rect">
            <a:avLst/>
          </a:prstGeom>
          <a:effectLst>
            <a:outerShdw blurRad="50800" dist="38100" dir="2700000">
              <a:srgbClr val="000000">
                <a:alpha val="43000"/>
              </a:srgbClr>
            </a:outerShdw>
          </a:effectLst>
        </p:spPr>
        <p:txBody>
          <a:bodyPr vert="horz" lIns="91440" tIns="45720" rIns="91440" bIns="45720" rtlCol="0" anchor="ctr">
            <a:normAutofit fontScale="85000" lnSpcReduction="10000"/>
          </a:bodyPr>
          <a:lstStyle/>
          <a:p>
            <a:pPr algn="ctr">
              <a:spcBef>
                <a:spcPct val="0"/>
              </a:spcBef>
              <a:defRPr/>
            </a:pPr>
            <a:r>
              <a:rPr lang="en-US" sz="4800" b="1">
                <a:solidFill>
                  <a:prstClr val="white"/>
                </a:solidFill>
                <a:latin typeface="Helvetica Neue" charset="0"/>
                <a:ea typeface="Helvetica Neue" charset="0"/>
                <a:cs typeface="Helvetica Neue" charset="0"/>
              </a:rPr>
              <a:t>Alive in Christ – Saved by Grace</a:t>
            </a:r>
          </a:p>
        </p:txBody>
      </p:sp>
      <p:sp>
        <p:nvSpPr>
          <p:cNvPr id="2" name="TextBox 1"/>
          <p:cNvSpPr txBox="1"/>
          <p:nvPr/>
        </p:nvSpPr>
        <p:spPr>
          <a:xfrm>
            <a:off x="551330" y="1290918"/>
            <a:ext cx="9350039" cy="2308324"/>
          </a:xfrm>
          <a:prstGeom prst="rect">
            <a:avLst/>
          </a:prstGeom>
          <a:noFill/>
        </p:spPr>
        <p:txBody>
          <a:bodyPr wrap="square" rtlCol="0">
            <a:spAutoFit/>
          </a:bodyPr>
          <a:lstStyle/>
          <a:p>
            <a:pPr algn="ctr"/>
            <a:r>
              <a:rPr lang="en-US" sz="3600" b="1" dirty="0" smtClean="0">
                <a:solidFill>
                  <a:schemeClr val="bg1"/>
                </a:solidFill>
                <a:effectLst>
                  <a:outerShdw blurRad="50800" dist="76200" dir="2700000" algn="tl" rotWithShape="0">
                    <a:prstClr val="black">
                      <a:alpha val="40000"/>
                    </a:prstClr>
                  </a:outerShdw>
                </a:effectLst>
              </a:rPr>
              <a:t>The bad news: Dead in Sins</a:t>
            </a:r>
          </a:p>
          <a:p>
            <a:pPr algn="ctr"/>
            <a:r>
              <a:rPr lang="en-US" sz="3600" dirty="0" smtClean="0">
                <a:solidFill>
                  <a:schemeClr val="bg1"/>
                </a:solidFill>
                <a:effectLst>
                  <a:outerShdw blurRad="50800" dist="76200" dir="2700000" algn="tl" rotWithShape="0">
                    <a:prstClr val="black">
                      <a:alpha val="40000"/>
                    </a:prstClr>
                  </a:outerShdw>
                </a:effectLst>
              </a:rPr>
              <a:t>Three agents enslave us: the spirit of the culture, the </a:t>
            </a:r>
            <a:r>
              <a:rPr lang="en-US" sz="3600" u="sng" dirty="0" smtClean="0">
                <a:solidFill>
                  <a:schemeClr val="bg1"/>
                </a:solidFill>
                <a:effectLst>
                  <a:outerShdw blurRad="50800" dist="76200" dir="2700000" algn="tl" rotWithShape="0">
                    <a:prstClr val="black">
                      <a:alpha val="40000"/>
                    </a:prstClr>
                  </a:outerShdw>
                </a:effectLst>
              </a:rPr>
              <a:t>devil</a:t>
            </a:r>
            <a:r>
              <a:rPr lang="en-US" sz="3600" dirty="0" smtClean="0">
                <a:solidFill>
                  <a:schemeClr val="bg1"/>
                </a:solidFill>
                <a:effectLst>
                  <a:outerShdw blurRad="50800" dist="76200" dir="2700000" algn="tl" rotWithShape="0">
                    <a:prstClr val="black">
                      <a:alpha val="40000"/>
                    </a:prstClr>
                  </a:outerShdw>
                </a:effectLst>
              </a:rPr>
              <a:t> and the desires of our own sinful nature. We follow them – we’re not </a:t>
            </a:r>
            <a:r>
              <a:rPr lang="en-US" sz="3600" u="sng" dirty="0" smtClean="0">
                <a:solidFill>
                  <a:schemeClr val="bg1"/>
                </a:solidFill>
                <a:effectLst>
                  <a:outerShdw blurRad="50800" dist="76200" dir="2700000" algn="tl" rotWithShape="0">
                    <a:prstClr val="black">
                      <a:alpha val="40000"/>
                    </a:prstClr>
                  </a:outerShdw>
                </a:effectLst>
              </a:rPr>
              <a:t>free</a:t>
            </a:r>
            <a:r>
              <a:rPr lang="en-US" sz="3600" dirty="0" smtClean="0">
                <a:solidFill>
                  <a:schemeClr val="bg1"/>
                </a:solidFill>
                <a:effectLst>
                  <a:outerShdw blurRad="50800" dist="76200" dir="2700000" algn="tl" rotWithShape="0">
                    <a:prstClr val="black">
                      <a:alpha val="40000"/>
                    </a:prstClr>
                  </a:outerShdw>
                </a:effectLst>
              </a:rPr>
              <a:t>. </a:t>
            </a:r>
          </a:p>
        </p:txBody>
      </p:sp>
    </p:spTree>
    <p:extLst>
      <p:ext uri="{BB962C8B-B14F-4D97-AF65-F5344CB8AC3E}">
        <p14:creationId xmlns:p14="http://schemas.microsoft.com/office/powerpoint/2010/main" val="445550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3"/>
          <p:cNvSpPr txBox="1">
            <a:spLocks noChangeArrowheads="1"/>
          </p:cNvSpPr>
          <p:nvPr/>
        </p:nvSpPr>
        <p:spPr bwMode="auto">
          <a:xfrm rot="5400000">
            <a:off x="7747126" y="2170801"/>
            <a:ext cx="6974345" cy="2477601"/>
          </a:xfrm>
          <a:prstGeom prst="rect">
            <a:avLst/>
          </a:prstGeom>
          <a:noFill/>
          <a:ln w="9525">
            <a:noFill/>
            <a:miter lim="800000"/>
            <a:headEnd/>
            <a:tailEnd/>
          </a:ln>
        </p:spPr>
        <p:txBody>
          <a:bodyPr wrap="none">
            <a:prstTxWarp prst="textNoShape">
              <a:avLst/>
            </a:prstTxWarp>
            <a:spAutoFit/>
          </a:bodyPr>
          <a:lstStyle/>
          <a:p>
            <a:pPr fontAlgn="base">
              <a:spcBef>
                <a:spcPct val="0"/>
              </a:spcBef>
              <a:spcAft>
                <a:spcPct val="0"/>
              </a:spcAft>
            </a:pPr>
            <a:r>
              <a:rPr lang="en-US" sz="15500" dirty="0" smtClean="0">
                <a:ln>
                  <a:solidFill>
                    <a:srgbClr val="9BBB59">
                      <a:lumMod val="50000"/>
                      <a:alpha val="9000"/>
                    </a:srgbClr>
                  </a:solidFill>
                </a:ln>
                <a:solidFill>
                  <a:srgbClr val="C0504D">
                    <a:lumMod val="40000"/>
                    <a:lumOff val="60000"/>
                    <a:alpha val="49000"/>
                  </a:srgbClr>
                </a:solidFill>
                <a:effectLst>
                  <a:outerShdw blurRad="50800" dist="76200" dir="2700000" algn="tl" rotWithShape="0">
                    <a:prstClr val="black">
                      <a:alpha val="40000"/>
                    </a:prstClr>
                  </a:outerShdw>
                </a:effectLst>
                <a:latin typeface="Futura"/>
                <a:ea typeface="Stencil" charset="0"/>
                <a:cs typeface="Futura"/>
              </a:rPr>
              <a:t>GRACE</a:t>
            </a:r>
            <a:endParaRPr lang="en-US" sz="15500" dirty="0">
              <a:ln>
                <a:solidFill>
                  <a:srgbClr val="9BBB59">
                    <a:lumMod val="50000"/>
                    <a:alpha val="9000"/>
                  </a:srgbClr>
                </a:solidFill>
              </a:ln>
              <a:solidFill>
                <a:srgbClr val="C0504D">
                  <a:lumMod val="40000"/>
                  <a:lumOff val="60000"/>
                  <a:alpha val="49000"/>
                </a:srgbClr>
              </a:solidFill>
              <a:effectLst>
                <a:outerShdw blurRad="50800" dist="76200" dir="2700000" algn="tl" rotWithShape="0">
                  <a:prstClr val="black">
                    <a:alpha val="40000"/>
                  </a:prstClr>
                </a:outerShdw>
              </a:effectLst>
              <a:latin typeface="Futura"/>
              <a:ea typeface="Stencil" charset="0"/>
              <a:cs typeface="Futura"/>
            </a:endParaRPr>
          </a:p>
        </p:txBody>
      </p:sp>
      <p:sp>
        <p:nvSpPr>
          <p:cNvPr id="8" name="Title 1"/>
          <p:cNvSpPr txBox="1">
            <a:spLocks/>
          </p:cNvSpPr>
          <p:nvPr/>
        </p:nvSpPr>
        <p:spPr>
          <a:xfrm>
            <a:off x="283981" y="0"/>
            <a:ext cx="8229600" cy="1143000"/>
          </a:xfrm>
          <a:prstGeom prst="rect">
            <a:avLst/>
          </a:prstGeom>
          <a:effectLst>
            <a:outerShdw blurRad="50800" dist="38100" dir="2700000">
              <a:srgbClr val="000000">
                <a:alpha val="43000"/>
              </a:srgbClr>
            </a:outerShdw>
          </a:effectLst>
        </p:spPr>
        <p:txBody>
          <a:bodyPr vert="horz" lIns="91440" tIns="45720" rIns="91440" bIns="45720" rtlCol="0" anchor="ctr">
            <a:normAutofit fontScale="85000" lnSpcReduction="10000"/>
          </a:bodyPr>
          <a:lstStyle/>
          <a:p>
            <a:pPr algn="ctr">
              <a:spcBef>
                <a:spcPct val="0"/>
              </a:spcBef>
              <a:defRPr/>
            </a:pPr>
            <a:r>
              <a:rPr lang="en-US" sz="4800" b="1">
                <a:solidFill>
                  <a:prstClr val="white"/>
                </a:solidFill>
                <a:latin typeface="Helvetica Neue" charset="0"/>
                <a:ea typeface="Helvetica Neue" charset="0"/>
                <a:cs typeface="Helvetica Neue" charset="0"/>
              </a:rPr>
              <a:t>Alive in Christ – Saved by Grace</a:t>
            </a:r>
          </a:p>
        </p:txBody>
      </p:sp>
      <p:sp>
        <p:nvSpPr>
          <p:cNvPr id="2" name="TextBox 1"/>
          <p:cNvSpPr txBox="1"/>
          <p:nvPr/>
        </p:nvSpPr>
        <p:spPr>
          <a:xfrm>
            <a:off x="551330" y="1290918"/>
            <a:ext cx="9350039" cy="3785652"/>
          </a:xfrm>
          <a:prstGeom prst="rect">
            <a:avLst/>
          </a:prstGeom>
          <a:noFill/>
        </p:spPr>
        <p:txBody>
          <a:bodyPr wrap="square" rtlCol="0">
            <a:spAutoFit/>
          </a:bodyPr>
          <a:lstStyle/>
          <a:p>
            <a:pPr algn="ctr"/>
            <a:r>
              <a:rPr lang="en-US" sz="3600" b="1" dirty="0" smtClean="0">
                <a:solidFill>
                  <a:schemeClr val="bg1"/>
                </a:solidFill>
                <a:effectLst>
                  <a:outerShdw blurRad="50800" dist="76200" dir="2700000" algn="tl" rotWithShape="0">
                    <a:prstClr val="black">
                      <a:alpha val="40000"/>
                    </a:prstClr>
                  </a:outerShdw>
                </a:effectLst>
              </a:rPr>
              <a:t>The bad news: Dead in Sins</a:t>
            </a:r>
          </a:p>
          <a:p>
            <a:pPr algn="ctr"/>
            <a:r>
              <a:rPr lang="en-US" sz="3600" dirty="0" smtClean="0">
                <a:solidFill>
                  <a:schemeClr val="bg1"/>
                </a:solidFill>
                <a:effectLst>
                  <a:outerShdw blurRad="50800" dist="76200" dir="2700000" algn="tl" rotWithShape="0">
                    <a:prstClr val="black">
                      <a:alpha val="40000"/>
                    </a:prstClr>
                  </a:outerShdw>
                </a:effectLst>
              </a:rPr>
              <a:t>We’re self-centred (</a:t>
            </a:r>
            <a:r>
              <a:rPr lang="en-US" sz="3600" u="sng" dirty="0" smtClean="0">
                <a:solidFill>
                  <a:schemeClr val="bg1"/>
                </a:solidFill>
                <a:effectLst>
                  <a:outerShdw blurRad="50800" dist="76200" dir="2700000" algn="tl" rotWithShape="0">
                    <a:prstClr val="black">
                      <a:alpha val="40000"/>
                    </a:prstClr>
                  </a:outerShdw>
                </a:effectLst>
              </a:rPr>
              <a:t>selfie</a:t>
            </a:r>
            <a:r>
              <a:rPr lang="en-US" sz="3600" dirty="0" smtClean="0">
                <a:solidFill>
                  <a:schemeClr val="bg1"/>
                </a:solidFill>
                <a:effectLst>
                  <a:outerShdw blurRad="50800" dist="76200" dir="2700000" algn="tl" rotWithShape="0">
                    <a:prstClr val="black">
                      <a:alpha val="40000"/>
                    </a:prstClr>
                  </a:outerShdw>
                </a:effectLst>
              </a:rPr>
              <a:t>-centred). Our culture encourages it, “Life revolves around me”. </a:t>
            </a:r>
          </a:p>
          <a:p>
            <a:pPr algn="ctr"/>
            <a:endParaRPr lang="en-US" sz="3600" dirty="0">
              <a:solidFill>
                <a:schemeClr val="bg1"/>
              </a:solidFill>
              <a:effectLst>
                <a:outerShdw blurRad="50800" dist="76200" dir="2700000" algn="tl" rotWithShape="0">
                  <a:prstClr val="black">
                    <a:alpha val="40000"/>
                  </a:prstClr>
                </a:outerShdw>
              </a:effectLst>
            </a:endParaRPr>
          </a:p>
          <a:p>
            <a:pPr algn="ctr"/>
            <a:r>
              <a:rPr lang="en-US" sz="3200" i="1" dirty="0" smtClean="0">
                <a:solidFill>
                  <a:schemeClr val="bg1"/>
                </a:solidFill>
                <a:effectLst>
                  <a:outerShdw blurRad="50800" dist="76200" dir="2700000" algn="tl" rotWithShape="0">
                    <a:prstClr val="black">
                      <a:alpha val="40000"/>
                    </a:prstClr>
                  </a:outerShdw>
                </a:effectLst>
              </a:rPr>
              <a:t>Selfishness, self-centeredness! That... is the root of our troubles. [We're] driven by a hundred forms of fear, self-delusion, self-seeking, and self-pity. </a:t>
            </a:r>
            <a:r>
              <a:rPr lang="en-US" sz="3200" dirty="0" smtClean="0">
                <a:solidFill>
                  <a:schemeClr val="bg1"/>
                </a:solidFill>
                <a:effectLst>
                  <a:outerShdw blurRad="50800" dist="76200" dir="2700000" algn="tl" rotWithShape="0">
                    <a:prstClr val="black">
                      <a:alpha val="40000"/>
                    </a:prstClr>
                  </a:outerShdw>
                </a:effectLst>
              </a:rPr>
              <a:t>AA Big Book</a:t>
            </a:r>
          </a:p>
        </p:txBody>
      </p:sp>
    </p:spTree>
    <p:extLst>
      <p:ext uri="{BB962C8B-B14F-4D97-AF65-F5344CB8AC3E}">
        <p14:creationId xmlns:p14="http://schemas.microsoft.com/office/powerpoint/2010/main" val="1512029633"/>
      </p:ext>
    </p:extLst>
  </p:cSld>
  <p:clrMapOvr>
    <a:masterClrMapping/>
  </p:clrMapOvr>
  <p:timing>
    <p:tnLst>
      <p:par>
        <p:cTn id="1" dur="indefinite" restart="never" nodeType="tmRoot"/>
      </p:par>
    </p:tnLst>
  </p:timing>
</p:sld>
</file>

<file path=ppt/theme/theme1.xml><?xml version="1.0" encoding="utf-8"?>
<a:theme xmlns:a="http://schemas.openxmlformats.org/drawingml/2006/main" name="1_Curv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2415</TotalTime>
  <Words>1611</Words>
  <Application>Microsoft Macintosh PowerPoint</Application>
  <PresentationFormat>Widescreen</PresentationFormat>
  <Paragraphs>179</Paragraphs>
  <Slides>28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Calibri</vt:lpstr>
      <vt:lpstr>Futura</vt:lpstr>
      <vt:lpstr>Helvetica Neue</vt:lpstr>
      <vt:lpstr>Mangal</vt:lpstr>
      <vt:lpstr>Stencil</vt:lpstr>
      <vt:lpstr>宋体</vt:lpstr>
      <vt:lpstr>Arial</vt:lpstr>
      <vt:lpstr>1_Curves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15.0029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Barb Fisher</dc:creator>
  <cp:lastModifiedBy>Barb Fisher</cp:lastModifiedBy>
  <cp:revision>9</cp:revision>
  <dcterms:created xsi:type="dcterms:W3CDTF">2017-03-26T13:31:14Z</dcterms:created>
  <dcterms:modified xsi:type="dcterms:W3CDTF">2017-04-09T12:12:32Z</dcterms:modified>
</cp:coreProperties>
</file>