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677" r:id="rId2"/>
    <p:sldId id="688" r:id="rId3"/>
    <p:sldId id="687" r:id="rId4"/>
    <p:sldId id="628" r:id="rId5"/>
    <p:sldId id="680" r:id="rId6"/>
    <p:sldId id="681" r:id="rId7"/>
    <p:sldId id="682" r:id="rId8"/>
    <p:sldId id="689" r:id="rId9"/>
    <p:sldId id="690" r:id="rId10"/>
    <p:sldId id="692" r:id="rId11"/>
    <p:sldId id="691" r:id="rId12"/>
    <p:sldId id="6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2017-09-28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2017-09-28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lem.org.hk/5sola/02_4.html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salem.org.hk/5sola/02_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lem.org.hk/5sola/02_3.html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www.salem.org.hk/5sola/02_5.html" TargetMode="External"/><Relationship Id="rId4" Type="http://schemas.openxmlformats.org/officeDocument/2006/relationships/hyperlink" Target="http://www.salem.org.hk/5sola/02_2.html" TargetMode="External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alem.org.hk/5sola/02_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salem.org.hk/5sola/02_2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943600"/>
          </a:xfrm>
        </p:spPr>
        <p:txBody>
          <a:bodyPr>
            <a:noAutofit/>
          </a:bodyPr>
          <a:lstStyle/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14800" y="685800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3200" b="1" u="sng" dirty="0" smtClean="0"/>
              <a:t>1- </a:t>
            </a:r>
            <a:r>
              <a:rPr lang="zh-CN" altLang="en-US" sz="3200" b="1" u="sng" dirty="0" smtClean="0"/>
              <a:t>这个人是谁？</a:t>
            </a:r>
            <a:endParaRPr lang="en-US" altLang="zh-CN" sz="3200" b="1" u="sng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1483.11.10 – 1546.2.18</a:t>
            </a:r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德国基督教神学家，宗教改革运动的主要发起人，基督教新教信义宗教会（即路德宗）的开创者。</a:t>
            </a:r>
            <a:endParaRPr lang="en-US" altLang="zh-CN" sz="3200" dirty="0" smtClean="0"/>
          </a:p>
          <a:p>
            <a:endParaRPr lang="en-US" sz="3200" dirty="0" smtClean="0"/>
          </a:p>
          <a:p>
            <a:r>
              <a:rPr lang="zh-CN" altLang="en-US" sz="3200" b="1" u="sng" dirty="0" smtClean="0">
                <a:solidFill>
                  <a:srgbClr val="FFFF00"/>
                </a:solidFill>
              </a:rPr>
              <a:t>宗教改革：</a:t>
            </a:r>
            <a:r>
              <a:rPr lang="en-CA" sz="3200" b="1" u="sng" dirty="0" smtClean="0">
                <a:solidFill>
                  <a:srgbClr val="FFFF00"/>
                </a:solidFill>
              </a:rPr>
              <a:t>1517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年</a:t>
            </a:r>
            <a:r>
              <a:rPr lang="en-CA" sz="3200" b="1" u="sng" dirty="0" smtClean="0">
                <a:solidFill>
                  <a:srgbClr val="FFFF00"/>
                </a:solidFill>
              </a:rPr>
              <a:t>10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月</a:t>
            </a:r>
            <a:r>
              <a:rPr lang="en-CA" sz="3200" b="1" u="sng" dirty="0" smtClean="0">
                <a:solidFill>
                  <a:srgbClr val="FFFF00"/>
                </a:solidFill>
              </a:rPr>
              <a:t>31</a:t>
            </a:r>
            <a:endParaRPr lang="en-CA" sz="3200" b="1" u="sng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3707674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2042948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10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zh-CN" altLang="en-US" sz="2800" b="1" dirty="0" smtClean="0"/>
              <a:t>唯独恩典（</a:t>
            </a:r>
            <a:r>
              <a:rPr lang="en-US" altLang="zh-CN" sz="2800" b="1" dirty="0" smtClean="0"/>
              <a:t>Sola </a:t>
            </a:r>
            <a:r>
              <a:rPr lang="en-CA" sz="2800" b="1" dirty="0" err="1" smtClean="0"/>
              <a:t>Gratia</a:t>
            </a:r>
            <a:r>
              <a:rPr lang="en-CA" sz="2800" b="1" dirty="0" smtClean="0"/>
              <a:t> </a:t>
            </a:r>
            <a:r>
              <a:rPr lang="zh-CN" altLang="en-US" sz="2800" b="1" dirty="0" smtClean="0"/>
              <a:t>）：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zh-CN" altLang="en-US" sz="3200" b="1" dirty="0" smtClean="0"/>
              <a:t>第二：无条件拣选</a:t>
            </a:r>
            <a:r>
              <a:rPr lang="zh-CN" altLang="en-US" sz="2800" b="1" dirty="0" smtClean="0">
                <a:latin typeface="Bodoni MT" pitchFamily="18" charset="0"/>
              </a:rPr>
              <a:t>（</a:t>
            </a:r>
            <a:r>
              <a:rPr lang="en-CA" altLang="zh-CN" sz="2800" b="1" dirty="0" smtClean="0">
                <a:latin typeface="Bodoni MT" pitchFamily="18" charset="0"/>
              </a:rPr>
              <a:t>Unconditional Election</a:t>
            </a:r>
            <a:r>
              <a:rPr lang="zh-CN" altLang="en-US" sz="2800" b="1" dirty="0" smtClean="0">
                <a:latin typeface="Bodoni MT" pitchFamily="18" charset="0"/>
              </a:rPr>
              <a:t>）</a:t>
            </a:r>
            <a:endParaRPr lang="en-US" altLang="zh-CN" sz="28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2800" dirty="0" smtClean="0"/>
              <a:t>    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zh-CN" altLang="en-US" sz="2800" b="1" dirty="0" smtClean="0"/>
              <a:t>罗</a:t>
            </a:r>
            <a:r>
              <a:rPr lang="en-US" altLang="zh-CN" sz="2800" b="1" dirty="0" smtClean="0"/>
              <a:t>3</a:t>
            </a:r>
            <a:r>
              <a:rPr lang="en-CA" altLang="en-US" sz="2800" b="1" dirty="0" smtClean="0"/>
              <a:t>:</a:t>
            </a:r>
            <a:r>
              <a:rPr lang="zh-CN" altLang="en-US" sz="2800" b="1" dirty="0" smtClean="0"/>
              <a:t>“</a:t>
            </a:r>
            <a:r>
              <a:rPr lang="en-CA" sz="2800" b="1" dirty="0" smtClean="0"/>
              <a:t>25</a:t>
            </a:r>
            <a:r>
              <a:rPr lang="zh-CN" altLang="en-US" sz="2800" b="1" dirty="0" smtClean="0"/>
              <a:t>神设立耶稣作挽回祭，是凭着耶稣的血，借着人的信，要显明神的义。因为他用忍耐的心，宽容人先时所犯的罪。</a:t>
            </a:r>
            <a:r>
              <a:rPr lang="en-CA" sz="2800" b="1" dirty="0" smtClean="0"/>
              <a:t>26</a:t>
            </a:r>
            <a:r>
              <a:rPr lang="zh-CN" altLang="en-US" sz="2800" b="1" dirty="0" smtClean="0"/>
              <a:t>好在今时显明他的义，使人知道他自己为义，也称信耶稣的人为义。</a:t>
            </a:r>
            <a:r>
              <a:rPr lang="zh-CN" altLang="en-US" sz="2800" dirty="0" smtClean="0"/>
              <a:t>”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 lvl="1" algn="ctr">
              <a:buNone/>
            </a:pPr>
            <a:r>
              <a:rPr lang="en-US" altLang="zh-CN" sz="28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）拣选；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）神的义；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3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）人的回应。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11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zh-CN" altLang="en-US" sz="2800" b="1" dirty="0" smtClean="0"/>
              <a:t>唯独恩典（</a:t>
            </a:r>
            <a:r>
              <a:rPr lang="en-US" altLang="zh-CN" sz="2800" b="1" dirty="0" smtClean="0"/>
              <a:t>Sola </a:t>
            </a:r>
            <a:r>
              <a:rPr lang="en-CA" sz="2800" b="1" dirty="0" err="1" smtClean="0"/>
              <a:t>Gratia</a:t>
            </a:r>
            <a:r>
              <a:rPr lang="en-CA" sz="2800" b="1" dirty="0" smtClean="0"/>
              <a:t> </a:t>
            </a:r>
            <a:r>
              <a:rPr lang="zh-CN" altLang="en-US" sz="2800" b="1" dirty="0" smtClean="0"/>
              <a:t>）：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200" b="1" dirty="0" smtClean="0"/>
              <a:t>第三：圣徒永蒙保守</a:t>
            </a:r>
            <a:r>
              <a:rPr lang="zh-CN" altLang="en-US" sz="2800" b="1" dirty="0" smtClean="0">
                <a:latin typeface="Bodoni MT" pitchFamily="18" charset="0"/>
              </a:rPr>
              <a:t>（</a:t>
            </a:r>
            <a:r>
              <a:rPr lang="en-CA" sz="2800" b="1" dirty="0" smtClean="0">
                <a:latin typeface="Bodoni MT" pitchFamily="18" charset="0"/>
              </a:rPr>
              <a:t>Perseverance of the 					Saints</a:t>
            </a:r>
            <a:r>
              <a:rPr lang="zh-CN" altLang="en-US" sz="2800" b="1" dirty="0" smtClean="0">
                <a:latin typeface="Bodoni MT" pitchFamily="18" charset="0"/>
              </a:rPr>
              <a:t>）</a:t>
            </a:r>
            <a:endParaRPr lang="en-US" altLang="zh-CN" sz="28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2800" dirty="0" smtClean="0"/>
              <a:t>    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约</a:t>
            </a:r>
            <a:r>
              <a:rPr lang="en-US" altLang="zh-CN" sz="2800" dirty="0" smtClean="0"/>
              <a:t>13:1 “</a:t>
            </a:r>
            <a:r>
              <a:rPr lang="zh-CN" altLang="en-US" sz="2800" dirty="0" smtClean="0"/>
              <a:t>逾越节以前，耶稣知道自己离世归父的时候到了。他既然爱世间属自己 的人，就爱他们到底。”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林前</a:t>
            </a:r>
            <a:r>
              <a:rPr lang="en-US" altLang="zh-CN" sz="2800" dirty="0" smtClean="0"/>
              <a:t>1:8  “</a:t>
            </a:r>
            <a:r>
              <a:rPr lang="zh-CN" altLang="en-US" sz="2800" dirty="0" smtClean="0"/>
              <a:t>他也必坚固你们到底，叫你们在我们主耶稣基督的日子，无可责备。”</a:t>
            </a:r>
          </a:p>
          <a:p>
            <a:pPr>
              <a:buNone/>
            </a:pPr>
            <a:r>
              <a:rPr lang="zh-CN" altLang="en-US" sz="2800" dirty="0" smtClean="0"/>
              <a:t>书</a:t>
            </a:r>
            <a:r>
              <a:rPr lang="en-US" altLang="zh-CN" sz="2800" dirty="0" smtClean="0"/>
              <a:t>3:14 “</a:t>
            </a:r>
            <a:r>
              <a:rPr lang="zh-CN" altLang="en-US" sz="2800" dirty="0" smtClean="0"/>
              <a:t>我们若将起初确实的信心，坚持到底，就在基督里有分了。”</a:t>
            </a:r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12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7912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zh-CN" altLang="en-US" sz="2800" b="1" dirty="0" smtClean="0"/>
              <a:t>唯独恩典（</a:t>
            </a:r>
            <a:r>
              <a:rPr lang="en-US" altLang="zh-CN" sz="2800" b="1" dirty="0" smtClean="0"/>
              <a:t>Sola </a:t>
            </a:r>
            <a:r>
              <a:rPr lang="en-CA" sz="2800" b="1" dirty="0" err="1" smtClean="0"/>
              <a:t>Gratia</a:t>
            </a:r>
            <a:r>
              <a:rPr lang="en-CA" sz="2800" b="1" dirty="0" smtClean="0"/>
              <a:t> </a:t>
            </a:r>
            <a:r>
              <a:rPr lang="zh-CN" altLang="en-US" sz="2800" b="1" dirty="0" smtClean="0"/>
              <a:t>）：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endParaRPr lang="en-US" altLang="zh-CN" sz="3600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 smtClean="0"/>
              <a:t>第一：全然败坏</a:t>
            </a:r>
            <a:r>
              <a:rPr lang="zh-CN" altLang="en-US" sz="2800" b="1" dirty="0" smtClean="0">
                <a:latin typeface="Bodoni MT" pitchFamily="18" charset="0"/>
              </a:rPr>
              <a:t>（</a:t>
            </a:r>
            <a:r>
              <a:rPr lang="en-CA" sz="2800" b="1" dirty="0" smtClean="0">
                <a:latin typeface="Bodoni MT" pitchFamily="18" charset="0"/>
              </a:rPr>
              <a:t>Total Depravity</a:t>
            </a:r>
            <a:r>
              <a:rPr lang="zh-CN" altLang="en-US" sz="2800" b="1" dirty="0" smtClean="0">
                <a:latin typeface="Bodoni MT" pitchFamily="18" charset="0"/>
              </a:rPr>
              <a:t>）</a:t>
            </a:r>
            <a:endParaRPr lang="en-US" altLang="zh-CN" sz="2800" b="1" dirty="0" smtClean="0">
              <a:latin typeface="Bodoni MT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 smtClean="0"/>
              <a:t>第二：无条件拣选</a:t>
            </a:r>
            <a:r>
              <a:rPr lang="zh-CN" altLang="en-US" sz="2800" b="1" dirty="0" smtClean="0">
                <a:latin typeface="Bodoni MT" pitchFamily="18" charset="0"/>
              </a:rPr>
              <a:t>（</a:t>
            </a:r>
            <a:r>
              <a:rPr lang="en-US" sz="2800" b="1" dirty="0" smtClean="0">
                <a:latin typeface="Bodoni MT" pitchFamily="18" charset="0"/>
              </a:rPr>
              <a:t>Unconditional Election</a:t>
            </a:r>
            <a:r>
              <a:rPr lang="zh-CN" altLang="en-US" sz="2800" b="1" dirty="0" smtClean="0">
                <a:latin typeface="Bodoni MT" pitchFamily="18" charset="0"/>
              </a:rPr>
              <a:t>）</a:t>
            </a:r>
            <a:endParaRPr lang="en-US" altLang="zh-CN" sz="3600" b="1" dirty="0" smtClean="0">
              <a:latin typeface="Bodoni MT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 smtClean="0"/>
              <a:t>第三：圣徒永蒙保守</a:t>
            </a:r>
            <a:r>
              <a:rPr lang="zh-CN" altLang="en-US" sz="2800" b="1" dirty="0" smtClean="0">
                <a:latin typeface="Bodoni MT" pitchFamily="18" charset="0"/>
              </a:rPr>
              <a:t>（</a:t>
            </a:r>
            <a:r>
              <a:rPr lang="en-CA" sz="2800" b="1" dirty="0" smtClean="0">
                <a:latin typeface="Bodoni MT" pitchFamily="18" charset="0"/>
              </a:rPr>
              <a:t>Perseverance of the S</a:t>
            </a:r>
            <a:r>
              <a:rPr lang="en-US" altLang="zh-CN" sz="2800" b="1" dirty="0" smtClean="0">
                <a:latin typeface="Bodoni MT" pitchFamily="18" charset="0"/>
              </a:rPr>
              <a:t>t.</a:t>
            </a:r>
            <a:r>
              <a:rPr lang="zh-CN" altLang="en-US" sz="2800" b="1" dirty="0" smtClean="0">
                <a:latin typeface="Bodoni MT" pitchFamily="18" charset="0"/>
              </a:rPr>
              <a:t>）</a:t>
            </a:r>
            <a:endParaRPr lang="en-CA" altLang="en-US" sz="2800" b="1" dirty="0" smtClean="0">
              <a:latin typeface="Bodoni M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2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pic>
        <p:nvPicPr>
          <p:cNvPr id="8" name="Picture 7" descr="http://www.salem.org.hk/5sola/image/sola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1219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http://www.salem.org.hk/5sola/image/sola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524000"/>
            <a:ext cx="1219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2667000" y="1676400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唯独恩典（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Gratia</a:t>
            </a:r>
            <a:r>
              <a:rPr lang="en-CA" sz="3200" b="1" dirty="0" smtClean="0"/>
              <a:t> 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pic>
        <p:nvPicPr>
          <p:cNvPr id="11" name="Picture 10" descr="http://www.salem.org.hk/5sola/image/sola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2743200"/>
            <a:ext cx="1219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 descr="http://www.salem.org.hk/5sola/image/sola4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3962400"/>
            <a:ext cx="990600" cy="117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www.salem.org.hk/5sola/image/sola5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" y="53340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743200" y="29718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唯独信心（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Fide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819400" y="41910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唯独基督（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Christo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667000" y="4572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唯独圣经（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Sciptura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362200" y="55626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唯独神的荣耀（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Deo</a:t>
            </a:r>
            <a:r>
              <a:rPr lang="en-CA" sz="3200" b="1" dirty="0" smtClean="0"/>
              <a:t> Gloria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3</a:t>
            </a:fld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943600"/>
          </a:xfrm>
        </p:spPr>
        <p:txBody>
          <a:bodyPr>
            <a:noAutofit/>
          </a:bodyPr>
          <a:lstStyle/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67000" y="121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唯独圣经</a:t>
            </a:r>
            <a:endParaRPr lang="en-US" altLang="zh-CN" sz="3200" dirty="0" smtClean="0"/>
          </a:p>
        </p:txBody>
      </p:sp>
      <p:pic>
        <p:nvPicPr>
          <p:cNvPr id="8" name="Picture 7" descr="http://www.salem.org.hk/5sola/image/sola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1752600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http://www.salem.org.hk/5sola/image/sola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743200"/>
            <a:ext cx="3962400" cy="3581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4953000" y="403860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/>
              <a:t>唯独恩典</a:t>
            </a:r>
            <a:endParaRPr lang="en-US" altLang="zh-CN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510540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800" dirty="0" smtClean="0">
                <a:solidFill>
                  <a:srgbClr val="FFFF00"/>
                </a:solidFill>
              </a:rPr>
              <a:t>拥抱我们的信仰</a:t>
            </a: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r>
              <a:rPr lang="zh-CN" altLang="en-US" sz="4000" dirty="0" smtClean="0">
                <a:solidFill>
                  <a:schemeClr val="tx1"/>
                </a:solidFill>
              </a:rPr>
              <a:t>之</a:t>
            </a: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r>
              <a:rPr lang="zh-CN" altLang="en-US" sz="6000" dirty="0" smtClean="0">
                <a:solidFill>
                  <a:schemeClr val="tx1"/>
                </a:solidFill>
              </a:rPr>
              <a:t>唯独恩典</a:t>
            </a: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r>
              <a:rPr lang="zh-CN" altLang="en-US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  <a:t>约</a:t>
            </a:r>
            <a:r>
              <a:rPr lang="en-US" altLang="zh-CN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  <a:t>1:17-18</a:t>
            </a:r>
            <a:br>
              <a:rPr lang="en-US" altLang="zh-CN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</a:br>
            <a:r>
              <a:rPr lang="zh-CN" altLang="en-US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  <a:t> 律法本是借着摩西传的，恩典和真理，</a:t>
            </a:r>
            <a:r>
              <a:rPr lang="en-US" altLang="zh-CN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  <a:t/>
            </a:r>
            <a:br>
              <a:rPr lang="en-US" altLang="zh-CN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</a:br>
            <a:r>
              <a:rPr lang="zh-CN" altLang="en-US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  <a:t>都是由耶稣基督来的。从来没有人看见神</a:t>
            </a:r>
            <a:r>
              <a:rPr lang="en-US" altLang="zh-CN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  <a:t>,</a:t>
            </a:r>
            <a:br>
              <a:rPr lang="en-US" altLang="zh-CN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</a:br>
            <a:r>
              <a:rPr lang="zh-CN" altLang="en-US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  <a:t>只有在父怀里的独生子将他表明出来。</a:t>
            </a:r>
            <a:br>
              <a:rPr lang="zh-CN" altLang="en-US" sz="3200" dirty="0" smtClean="0">
                <a:solidFill>
                  <a:schemeClr val="tx1"/>
                </a:solidFill>
                <a:latin typeface="STZhongsong" pitchFamily="2" charset="-122"/>
                <a:ea typeface="STZhongsong" pitchFamily="2" charset="-122"/>
              </a:rPr>
            </a:br>
            <a:endParaRPr lang="zh-CN" altLang="en-US" sz="3600" dirty="0" smtClean="0">
              <a:solidFill>
                <a:schemeClr val="tx1"/>
              </a:solidFill>
              <a:latin typeface="STZhongsong" pitchFamily="2" charset="-122"/>
              <a:ea typeface="STZho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34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罗马书</a:t>
            </a:r>
            <a:r>
              <a:rPr lang="en-US" altLang="zh-CN" sz="2800" u="sng" dirty="0" smtClean="0"/>
              <a:t>》3:23-26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23 </a:t>
            </a:r>
            <a:r>
              <a:rPr lang="zh-CN" altLang="en-US" sz="3200" dirty="0" smtClean="0"/>
              <a:t>因为世人都犯了罪，亏缺了神的荣耀。</a:t>
            </a:r>
          </a:p>
          <a:p>
            <a:pPr>
              <a:buNone/>
            </a:pPr>
            <a:r>
              <a:rPr lang="en-US" altLang="zh-CN" sz="3200" dirty="0" smtClean="0"/>
              <a:t>24 </a:t>
            </a:r>
            <a:r>
              <a:rPr lang="zh-CN" altLang="en-US" sz="3200" dirty="0" smtClean="0"/>
              <a:t>如今却蒙神的恩典，因基督耶稣的救赎，就白白地称义。</a:t>
            </a:r>
          </a:p>
          <a:p>
            <a:pPr>
              <a:buNone/>
            </a:pPr>
            <a:r>
              <a:rPr lang="en-US" altLang="zh-CN" sz="3200" dirty="0" smtClean="0"/>
              <a:t>25 </a:t>
            </a:r>
            <a:r>
              <a:rPr lang="zh-CN" altLang="en-US" sz="3200" dirty="0" smtClean="0"/>
              <a:t>神设立耶稣作挽回祭，是凭着耶稣的血，借着人的信，要显明神的义。因为他用忍耐的心，宽容人先时所犯的罪。</a:t>
            </a:r>
          </a:p>
          <a:p>
            <a:pPr>
              <a:buNone/>
            </a:pPr>
            <a:r>
              <a:rPr lang="en-US" altLang="zh-CN" sz="3200" dirty="0" smtClean="0"/>
              <a:t>26 </a:t>
            </a:r>
            <a:r>
              <a:rPr lang="zh-CN" altLang="en-US" sz="3200" dirty="0" smtClean="0"/>
              <a:t>好在今时显明他的义，使人知道他自己为义，也称信耶稣的人为义。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5</a:t>
            </a:fld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077200" cy="609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约翰福音</a:t>
            </a:r>
            <a:r>
              <a:rPr lang="en-US" altLang="zh-CN" sz="2800" u="sng" dirty="0" smtClean="0"/>
              <a:t>》1:14-18</a:t>
            </a:r>
          </a:p>
          <a:p>
            <a:pPr>
              <a:buNone/>
            </a:pPr>
            <a:r>
              <a:rPr lang="en-US" altLang="zh-CN" sz="1200" u="sng" dirty="0" smtClean="0"/>
              <a:t> </a:t>
            </a:r>
            <a:endParaRPr lang="en-US" altLang="zh-CN" sz="800" u="sng" dirty="0" smtClean="0"/>
          </a:p>
          <a:p>
            <a:pPr>
              <a:buNone/>
            </a:pPr>
            <a:r>
              <a:rPr lang="en-US" altLang="zh-CN" sz="2800" dirty="0" smtClean="0"/>
              <a:t>14 </a:t>
            </a:r>
            <a:r>
              <a:rPr lang="zh-CN" altLang="en-US" sz="2800" dirty="0" smtClean="0"/>
              <a:t>道成了肉身住在我们中间，充充满满的有恩典有真理。我们也见过他的荣光，正是父独生子的荣光。</a:t>
            </a:r>
          </a:p>
          <a:p>
            <a:pPr>
              <a:buNone/>
            </a:pPr>
            <a:r>
              <a:rPr lang="en-US" altLang="zh-CN" sz="2800" dirty="0" smtClean="0"/>
              <a:t>15 </a:t>
            </a:r>
            <a:r>
              <a:rPr lang="zh-CN" altLang="en-US" sz="2800" dirty="0" smtClean="0"/>
              <a:t>约翰为他作见证，喊着说：“这就是我曾说，那在我以后来的，反成了在我以前的。因他本来在我以前。”</a:t>
            </a:r>
          </a:p>
          <a:p>
            <a:pPr>
              <a:buNone/>
            </a:pPr>
            <a:r>
              <a:rPr lang="en-US" altLang="zh-CN" sz="2800" dirty="0" smtClean="0"/>
              <a:t>16 </a:t>
            </a:r>
            <a:r>
              <a:rPr lang="zh-CN" altLang="en-US" sz="2800" dirty="0" smtClean="0"/>
              <a:t>从他丰满的恩典里我们都领受了，而且恩上加恩。</a:t>
            </a:r>
          </a:p>
          <a:p>
            <a:pPr>
              <a:buNone/>
            </a:pPr>
            <a:r>
              <a:rPr lang="en-US" altLang="zh-CN" sz="2800" dirty="0" smtClean="0"/>
              <a:t>17 </a:t>
            </a:r>
            <a:r>
              <a:rPr lang="zh-CN" altLang="en-US" sz="2800" dirty="0" smtClean="0"/>
              <a:t>律法本是借着摩西传的，恩典和真理都是由耶稣基督来的。</a:t>
            </a:r>
          </a:p>
          <a:p>
            <a:pPr>
              <a:buNone/>
            </a:pPr>
            <a:r>
              <a:rPr lang="en-US" altLang="zh-CN" sz="2800" dirty="0" smtClean="0"/>
              <a:t>18 </a:t>
            </a:r>
            <a:r>
              <a:rPr lang="zh-CN" altLang="en-US" sz="2800" dirty="0" smtClean="0"/>
              <a:t>从来没有人看见神。只有在父怀里的独生子将他表明出来。</a:t>
            </a:r>
          </a:p>
          <a:p>
            <a:pPr>
              <a:buNone/>
            </a:pPr>
            <a:endParaRPr lang="zh-CN" altLang="en-US" sz="2800" dirty="0" smtClean="0"/>
          </a:p>
          <a:p>
            <a:pPr>
              <a:buNone/>
            </a:pPr>
            <a:endParaRPr lang="en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6</a:t>
            </a:fld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7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7912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zh-CN" altLang="en-US" sz="2800" b="1" dirty="0" smtClean="0"/>
              <a:t>唯独恩典（</a:t>
            </a:r>
            <a:r>
              <a:rPr lang="en-US" altLang="zh-CN" sz="2800" b="1" dirty="0" smtClean="0"/>
              <a:t>Sola </a:t>
            </a:r>
            <a:r>
              <a:rPr lang="en-CA" sz="2800" b="1" dirty="0" err="1" smtClean="0"/>
              <a:t>Gratia</a:t>
            </a:r>
            <a:r>
              <a:rPr lang="en-CA" sz="2800" b="1" dirty="0" smtClean="0"/>
              <a:t> </a:t>
            </a:r>
            <a:r>
              <a:rPr lang="zh-CN" altLang="en-US" sz="2800" b="1" dirty="0" smtClean="0"/>
              <a:t>）：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zh-CN" altLang="en-US" sz="3200" b="1" dirty="0" smtClean="0"/>
              <a:t>第一：全然败坏</a:t>
            </a:r>
            <a:r>
              <a:rPr lang="zh-CN" altLang="en-US" sz="2800" b="1" dirty="0" smtClean="0">
                <a:latin typeface="Bodoni MT" pitchFamily="18" charset="0"/>
              </a:rPr>
              <a:t>（</a:t>
            </a:r>
            <a:r>
              <a:rPr lang="en-US" altLang="zh-CN" sz="2800" b="1" dirty="0" smtClean="0">
                <a:latin typeface="Bodoni MT" pitchFamily="18" charset="0"/>
              </a:rPr>
              <a:t>Total Depravity</a:t>
            </a:r>
            <a:r>
              <a:rPr lang="zh-CN" altLang="en-US" sz="2800" b="1" dirty="0" smtClean="0">
                <a:latin typeface="Bodoni MT" pitchFamily="18" charset="0"/>
              </a:rPr>
              <a:t>）</a:t>
            </a:r>
            <a:endParaRPr lang="en-US" altLang="zh-CN" sz="28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2800" dirty="0" smtClean="0"/>
              <a:t>    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zh-CN" altLang="en-US" sz="2800" dirty="0" smtClean="0"/>
              <a:t>罗</a:t>
            </a:r>
            <a:r>
              <a:rPr lang="en-US" altLang="zh-CN" sz="2800" dirty="0" smtClean="0"/>
              <a:t>3</a:t>
            </a:r>
            <a:r>
              <a:rPr lang="en-CA" sz="2800" dirty="0" smtClean="0"/>
              <a:t>:23</a:t>
            </a:r>
            <a:r>
              <a:rPr lang="zh-CN" altLang="en-US" sz="2800" dirty="0" smtClean="0"/>
              <a:t>“因为世人都犯了罪，亏缺了神的荣耀。”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诗篇</a:t>
            </a:r>
            <a:r>
              <a:rPr lang="en-US" altLang="zh-CN" sz="2800" u="sng" dirty="0" smtClean="0"/>
              <a:t>》14:1-3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1 </a:t>
            </a:r>
            <a:r>
              <a:rPr lang="zh-CN" altLang="en-US" sz="3200" dirty="0" smtClean="0"/>
              <a:t>愚顽人心里说：没有神。他们都是邪恶，行了可憎恶的事，没有一个人行善。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2 </a:t>
            </a:r>
            <a:r>
              <a:rPr lang="zh-CN" altLang="en-US" sz="3200" dirty="0" smtClean="0"/>
              <a:t>耶和华从天上垂看世人，要看有明白的没有，有寻求神的没有。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3 </a:t>
            </a:r>
            <a:r>
              <a:rPr lang="zh-CN" altLang="en-US" sz="3200" dirty="0" smtClean="0"/>
              <a:t>他们都偏离正路，一同变为污秽。并没有行善的，连一个也没有。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8</a:t>
            </a:fld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9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zh-CN" altLang="en-US" sz="2800" b="1" dirty="0" smtClean="0"/>
              <a:t>唯独恩典（</a:t>
            </a:r>
            <a:r>
              <a:rPr lang="en-US" altLang="zh-CN" sz="2800" b="1" dirty="0" smtClean="0"/>
              <a:t>Sola </a:t>
            </a:r>
            <a:r>
              <a:rPr lang="en-CA" sz="2800" b="1" dirty="0" err="1" smtClean="0"/>
              <a:t>Gratia</a:t>
            </a:r>
            <a:r>
              <a:rPr lang="en-CA" sz="2800" b="1" dirty="0" smtClean="0"/>
              <a:t> </a:t>
            </a:r>
            <a:r>
              <a:rPr lang="zh-CN" altLang="en-US" sz="2800" b="1" dirty="0" smtClean="0"/>
              <a:t>）：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zh-CN" altLang="en-US" sz="3200" b="1" dirty="0" smtClean="0"/>
              <a:t>第二：无条件拣选</a:t>
            </a:r>
            <a:r>
              <a:rPr lang="zh-CN" altLang="en-US" sz="2800" b="1" dirty="0" smtClean="0">
                <a:latin typeface="Bodoni MT" pitchFamily="18" charset="0"/>
              </a:rPr>
              <a:t>（</a:t>
            </a:r>
            <a:r>
              <a:rPr lang="en-CA" altLang="zh-CN" sz="2800" b="1" dirty="0" smtClean="0">
                <a:latin typeface="Bodoni MT" pitchFamily="18" charset="0"/>
              </a:rPr>
              <a:t>Unconditional Election</a:t>
            </a:r>
            <a:r>
              <a:rPr lang="zh-CN" altLang="en-US" sz="2800" b="1" dirty="0" smtClean="0">
                <a:latin typeface="Bodoni MT" pitchFamily="18" charset="0"/>
              </a:rPr>
              <a:t>）</a:t>
            </a:r>
            <a:endParaRPr lang="en-US" altLang="zh-CN" sz="28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2800" dirty="0" smtClean="0"/>
              <a:t>    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zh-CN" altLang="en-US" sz="2800" b="1" dirty="0" smtClean="0"/>
              <a:t>罗</a:t>
            </a:r>
            <a:r>
              <a:rPr lang="en-US" altLang="zh-CN" sz="2800" b="1" dirty="0" smtClean="0"/>
              <a:t>3</a:t>
            </a:r>
            <a:r>
              <a:rPr lang="en-CA" altLang="en-US" sz="2800" b="1" dirty="0" smtClean="0"/>
              <a:t>:</a:t>
            </a:r>
            <a:r>
              <a:rPr lang="zh-CN" altLang="en-US" sz="2800" b="1" dirty="0" smtClean="0"/>
              <a:t>“</a:t>
            </a:r>
            <a:r>
              <a:rPr lang="en-US" altLang="zh-CN" sz="2800" b="1" dirty="0" smtClean="0"/>
              <a:t>24 </a:t>
            </a:r>
            <a:r>
              <a:rPr lang="zh-CN" altLang="en-US" sz="2800" b="1" dirty="0" smtClean="0"/>
              <a:t>如今却蒙神的恩典，因基督耶稣的救赎，就白白地称义。</a:t>
            </a:r>
            <a:r>
              <a:rPr lang="en-CA" sz="2800" b="1" dirty="0" smtClean="0"/>
              <a:t>25</a:t>
            </a:r>
            <a:r>
              <a:rPr lang="zh-CN" altLang="en-US" sz="2800" b="1" dirty="0" smtClean="0"/>
              <a:t>神设立耶稣作挽回祭，是凭着耶稣的血，借着人的信，要显明神的义。因为他用忍耐的心，宽容人先时所犯的罪。</a:t>
            </a:r>
            <a:r>
              <a:rPr lang="en-CA" sz="2800" b="1" dirty="0" smtClean="0"/>
              <a:t>26</a:t>
            </a:r>
            <a:r>
              <a:rPr lang="zh-CN" altLang="en-US" sz="2800" b="1" dirty="0" smtClean="0"/>
              <a:t>好在今时显明他的义，使人知道他自己为义，也称信耶稣的人为义。</a:t>
            </a:r>
            <a:r>
              <a:rPr lang="zh-CN" altLang="en-US" sz="2800" dirty="0" smtClean="0"/>
              <a:t>”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16440</TotalTime>
  <Words>510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拥抱我们的信仰 之 唯独恩典  约1:17-18  律法本是借着摩西传的，恩典和真理， 都是由耶稣基督来的。从来没有人看见神, 只有在父怀里的独生子将他表明出来。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534</cp:revision>
  <dcterms:created xsi:type="dcterms:W3CDTF">2006-08-16T00:00:00Z</dcterms:created>
  <dcterms:modified xsi:type="dcterms:W3CDTF">2017-09-28T16:05:59Z</dcterms:modified>
</cp:coreProperties>
</file>