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46b8e8b99a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46b8e8b99a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6b8e8b99a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46b8e8b99a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46b8e8b99a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46b8e8b99a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46b8e8b99a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46b8e8b99a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6b8e8b99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6b8e8b99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6b8e8b99a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6b8e8b99a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6b8e8b99a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6b8e8b99a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6b8e8b99a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6b8e8b99a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6b8e8b99a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6b8e8b99a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6b8e8b99a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6b8e8b99a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6b8e8b99a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6b8e8b99a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46b8e8b99a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46b8e8b99a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 flipH="1" rot="10800000">
            <a:off x="311700" y="622775"/>
            <a:ext cx="8520600" cy="12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909150"/>
            <a:ext cx="8520600" cy="3873300"/>
          </a:xfrm>
          <a:prstGeom prst="rect">
            <a:avLst/>
          </a:prstGeom>
          <a:ln cap="flat" cmpd="sng" w="9525">
            <a:solidFill>
              <a:srgbClr val="EFEFE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200">
                <a:solidFill>
                  <a:srgbClr val="E63C3C"/>
                </a:solidFill>
                <a:latin typeface="Impact"/>
                <a:ea typeface="Impact"/>
                <a:cs typeface="Impact"/>
                <a:sym typeface="Impact"/>
              </a:rPr>
              <a:t>惟独敬虔</a:t>
            </a:r>
            <a:endParaRPr b="1" sz="7200">
              <a:solidFill>
                <a:srgbClr val="E63C3C"/>
              </a:solidFill>
              <a:latin typeface="Impact"/>
              <a:ea typeface="Impact"/>
              <a:cs typeface="Impact"/>
              <a:sym typeface="Impac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913575" y="1152475"/>
            <a:ext cx="7170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FFFFFF"/>
                </a:solidFill>
              </a:rPr>
              <a:t>3、怎样操练敬虔？</a:t>
            </a:r>
            <a:endParaRPr b="1" sz="2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FFFFFF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FFFFFF"/>
                </a:solidFill>
              </a:rPr>
              <a:t>2）追求敬虔</a:t>
            </a:r>
            <a:endParaRPr b="1" sz="2800">
              <a:solidFill>
                <a:srgbClr val="FFFFFF"/>
              </a:solidFill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FFFFFF"/>
                </a:solidFill>
              </a:rPr>
              <a:t>第一：要舍弃</a:t>
            </a:r>
            <a:endParaRPr b="1" sz="2800">
              <a:solidFill>
                <a:srgbClr val="FFFFFF"/>
              </a:solidFill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FFFFFF"/>
                </a:solidFill>
              </a:rPr>
              <a:t>第二：要殷勤</a:t>
            </a:r>
            <a:endParaRPr b="1" sz="2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563150" y="1152475"/>
            <a:ext cx="8269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FFFFFF"/>
                </a:solidFill>
              </a:rPr>
              <a:t>总结</a:t>
            </a:r>
            <a:endParaRPr b="1" sz="36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FFFFFF"/>
                </a:solidFill>
              </a:rPr>
              <a:t>1、什么是敬虔</a:t>
            </a:r>
            <a:endParaRPr b="1" sz="2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FFFFFF"/>
                </a:solidFill>
              </a:rPr>
              <a:t>敬虔</a:t>
            </a:r>
            <a:r>
              <a:rPr lang="en" sz="2800">
                <a:solidFill>
                  <a:srgbClr val="FFFFFF"/>
                </a:solidFill>
              </a:rPr>
              <a:t>：因着对神的敬畏，在神面前过虔诚的生活。</a:t>
            </a:r>
            <a:endParaRPr sz="2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 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>
            <a:off x="311700" y="963625"/>
            <a:ext cx="8520600" cy="360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</a:rPr>
              <a:t>总结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2</a:t>
            </a:r>
            <a:r>
              <a:rPr lang="en" sz="2800">
                <a:solidFill>
                  <a:srgbClr val="FFFFFF"/>
                </a:solidFill>
              </a:rPr>
              <a:t>、为什么要操练敬虔</a:t>
            </a:r>
            <a:endParaRPr sz="2800">
              <a:solidFill>
                <a:srgbClr val="FFFFFF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FFFFFF"/>
                </a:solidFill>
              </a:rPr>
              <a:t>（1）敬虔的奥秘就是神在肉身显现</a:t>
            </a:r>
            <a:endParaRPr sz="2800">
              <a:solidFill>
                <a:srgbClr val="FFFFFF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FFFFFF"/>
                </a:solidFill>
              </a:rPr>
              <a:t>（2）情欲和圣灵在我们里面相争</a:t>
            </a:r>
            <a:endParaRPr sz="2800">
              <a:solidFill>
                <a:srgbClr val="FFFFFF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FFFFFF"/>
                </a:solidFill>
              </a:rPr>
              <a:t>（3）我们要学习顺服圣灵</a:t>
            </a:r>
            <a:endParaRPr sz="2800">
              <a:solidFill>
                <a:srgbClr val="FFFFFF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FFFFFF"/>
                </a:solidFill>
              </a:rPr>
              <a:t>（4）敬虔使我们得到神在基督耶稣里一切的丰盛</a:t>
            </a:r>
            <a:endParaRPr sz="2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>
            <p:ph type="title"/>
          </p:nvPr>
        </p:nvSpPr>
        <p:spPr>
          <a:xfrm>
            <a:off x="311700" y="445025"/>
            <a:ext cx="8520600" cy="19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5"/>
          <p:cNvSpPr txBox="1"/>
          <p:nvPr>
            <p:ph idx="1" type="body"/>
          </p:nvPr>
        </p:nvSpPr>
        <p:spPr>
          <a:xfrm>
            <a:off x="688300" y="445025"/>
            <a:ext cx="7508700" cy="441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</a:rPr>
              <a:t>总结</a:t>
            </a:r>
            <a:endParaRPr b="1" sz="2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FFFFFF"/>
                </a:solidFill>
              </a:rPr>
              <a:t>3、怎样操练敬虔</a:t>
            </a:r>
            <a:endParaRPr b="1" sz="2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FFFFFF"/>
                </a:solidFill>
              </a:rPr>
              <a:t>（1）</a:t>
            </a:r>
            <a:r>
              <a:rPr b="1" lang="en" sz="2800">
                <a:solidFill>
                  <a:srgbClr val="FFFFFF"/>
                </a:solidFill>
              </a:rPr>
              <a:t>愿意</a:t>
            </a:r>
            <a:endParaRPr b="1" sz="2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FFFFFF"/>
                </a:solidFill>
              </a:rPr>
              <a:t>		A）愿意操练敬虔</a:t>
            </a:r>
            <a:endParaRPr sz="2800">
              <a:solidFill>
                <a:srgbClr val="FFFFFF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FFFFFF"/>
                </a:solidFill>
              </a:rPr>
              <a:t>	B）愿意顺服圣灵</a:t>
            </a:r>
            <a:endParaRPr sz="2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</a:rPr>
              <a:t>（2）</a:t>
            </a:r>
            <a:r>
              <a:rPr b="1" lang="en" sz="2800">
                <a:solidFill>
                  <a:schemeClr val="dk1"/>
                </a:solidFill>
              </a:rPr>
              <a:t>追求</a:t>
            </a:r>
            <a:endParaRPr b="1"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</a:rPr>
              <a:t>		A）</a:t>
            </a:r>
            <a:r>
              <a:rPr b="1" lang="en" sz="2800">
                <a:solidFill>
                  <a:schemeClr val="dk1"/>
                </a:solidFill>
              </a:rPr>
              <a:t>要舍弃</a:t>
            </a:r>
            <a:r>
              <a:rPr lang="en" sz="2800">
                <a:solidFill>
                  <a:schemeClr val="dk1"/>
                </a:solidFill>
              </a:rPr>
              <a:t>：舍弃旧人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</a:rPr>
              <a:t>		B）</a:t>
            </a:r>
            <a:r>
              <a:rPr b="1" lang="en" sz="2800">
                <a:solidFill>
                  <a:schemeClr val="dk1"/>
                </a:solidFill>
              </a:rPr>
              <a:t>要殷勤</a:t>
            </a:r>
            <a:r>
              <a:rPr lang="en" sz="2800">
                <a:solidFill>
                  <a:schemeClr val="dk1"/>
                </a:solidFill>
              </a:rPr>
              <a:t>：在一切属灵的事上殷勤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647600" y="846875"/>
            <a:ext cx="7734000" cy="372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200">
                <a:solidFill>
                  <a:schemeClr val="dk1"/>
                </a:solidFill>
              </a:rPr>
              <a:t>提摩太前书4：7（后）-9</a:t>
            </a:r>
            <a:endParaRPr b="1" sz="3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>
              <a:solidFill>
                <a:schemeClr val="dk1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>
                <a:solidFill>
                  <a:schemeClr val="dk1"/>
                </a:solidFill>
              </a:rPr>
              <a:t>（要）在敬虔上操练自己。操练身体，益处还少；惟独敬虔，凡事都有益处，因有今生和来生的应许。这话是可信的，是十分可佩服的。</a:t>
            </a:r>
            <a:endParaRPr sz="3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200">
                <a:solidFill>
                  <a:srgbClr val="F3F3F3"/>
                </a:solidFill>
              </a:rPr>
              <a:t>提摩太前书3：16</a:t>
            </a:r>
            <a:endParaRPr b="1" sz="3200">
              <a:solidFill>
                <a:srgbClr val="F3F3F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>
              <a:solidFill>
                <a:srgbClr val="F3F3F3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rgbClr val="F3F3F3"/>
                </a:solidFill>
              </a:rPr>
              <a:t>大哉！敬虔的奥秘，无人不以为然，就是：神在肉身显现，被圣灵称义，被天使看见，被传与外邦，被世人信服，被接在荣耀里。</a:t>
            </a:r>
            <a:endParaRPr sz="3200">
              <a:solidFill>
                <a:srgbClr val="F3F3F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523075" y="1152475"/>
            <a:ext cx="7958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FFFFFF"/>
                </a:solidFill>
              </a:rPr>
              <a:t>1、什么是敬虔？</a:t>
            </a:r>
            <a:endParaRPr b="1" sz="2800">
              <a:solidFill>
                <a:srgbClr val="FFFFFF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FFFFFF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FFFFFF"/>
                </a:solidFill>
              </a:rPr>
              <a:t>敬虔：</a:t>
            </a:r>
            <a:r>
              <a:rPr lang="en" sz="2800">
                <a:solidFill>
                  <a:srgbClr val="FFFFFF"/>
                </a:solidFill>
              </a:rPr>
              <a:t>因着对神的敬畏，而在神面前虔诚地过生活。</a:t>
            </a:r>
            <a:endParaRPr sz="2800">
              <a:solidFill>
                <a:srgbClr val="FFFFFF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FFFFFF"/>
                </a:solidFill>
              </a:rPr>
              <a:t>敬畏：</a:t>
            </a:r>
            <a:r>
              <a:rPr lang="en" sz="2800">
                <a:solidFill>
                  <a:srgbClr val="FFFFFF"/>
                </a:solidFill>
              </a:rPr>
              <a:t>因为尊敬、敬爱而产生畏惧、害怕。</a:t>
            </a:r>
            <a:endParaRPr sz="2800">
              <a:solidFill>
                <a:srgbClr val="FFFFFF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FFFFFF"/>
                </a:solidFill>
              </a:rPr>
              <a:t>虔诚：因为信而全心顺从。</a:t>
            </a:r>
            <a:endParaRPr sz="2800">
              <a:solidFill>
                <a:srgbClr val="FFFFFF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FFFFFF"/>
                </a:solidFill>
              </a:rPr>
              <a:t>2、为什么要操练敬虔？</a:t>
            </a:r>
            <a:endParaRPr b="1" sz="30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rgbClr val="FFFFFF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FFFFFF"/>
                </a:solidFill>
              </a:rPr>
              <a:t>提摩太前书3：16</a:t>
            </a:r>
            <a:r>
              <a:rPr lang="en" sz="2800">
                <a:solidFill>
                  <a:srgbClr val="FFFFFF"/>
                </a:solidFill>
              </a:rPr>
              <a:t>——大哉！</a:t>
            </a:r>
            <a:r>
              <a:rPr lang="en" sz="2800" u="sng">
                <a:solidFill>
                  <a:srgbClr val="FFFFFF"/>
                </a:solidFill>
              </a:rPr>
              <a:t>敬虔的奥秘</a:t>
            </a:r>
            <a:r>
              <a:rPr lang="en" sz="2800">
                <a:solidFill>
                  <a:srgbClr val="FFFFFF"/>
                </a:solidFill>
              </a:rPr>
              <a:t>，无人不以为然，</a:t>
            </a:r>
            <a:r>
              <a:rPr lang="en" sz="2800" u="sng">
                <a:solidFill>
                  <a:srgbClr val="FFFFFF"/>
                </a:solidFill>
              </a:rPr>
              <a:t>就是：神在肉身显现</a:t>
            </a:r>
            <a:r>
              <a:rPr lang="en" sz="2800">
                <a:solidFill>
                  <a:srgbClr val="FFFFFF"/>
                </a:solidFill>
              </a:rPr>
              <a:t>，被圣灵称义，被天使看见，被传与外邦，被世人信服，被接在荣耀里。</a:t>
            </a:r>
            <a:endParaRPr b="1" sz="2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FFFFFF"/>
                </a:solidFill>
              </a:rPr>
              <a:t>创世记2：7</a:t>
            </a:r>
            <a:r>
              <a:rPr lang="en" sz="2400">
                <a:solidFill>
                  <a:srgbClr val="FFFFFF"/>
                </a:solidFill>
              </a:rPr>
              <a:t>——耶和华神用地上的尘土造人</a:t>
            </a:r>
            <a:r>
              <a:rPr lang="en" sz="2400" u="sng">
                <a:solidFill>
                  <a:srgbClr val="FFFFFF"/>
                </a:solidFill>
              </a:rPr>
              <a:t>，将生气吹在他的鼻孔里，他就成了有灵的活人</a:t>
            </a:r>
            <a:r>
              <a:rPr lang="en" sz="2400">
                <a:solidFill>
                  <a:srgbClr val="FFFFFF"/>
                </a:solidFill>
              </a:rPr>
              <a:t>，名叫亚当。</a:t>
            </a:r>
            <a:endParaRPr sz="2400">
              <a:solidFill>
                <a:srgbClr val="FFFFFF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FFFFFF"/>
                </a:solidFill>
              </a:rPr>
              <a:t>创世记6：3</a:t>
            </a:r>
            <a:r>
              <a:rPr lang="en" sz="2400">
                <a:solidFill>
                  <a:srgbClr val="FFFFFF"/>
                </a:solidFill>
              </a:rPr>
              <a:t>——耶和华说：“</a:t>
            </a:r>
            <a:r>
              <a:rPr lang="en" sz="2400" u="sng">
                <a:solidFill>
                  <a:srgbClr val="FFFFFF"/>
                </a:solidFill>
              </a:rPr>
              <a:t>人既属乎血气，我的灵就不永远住在他里面</a:t>
            </a:r>
            <a:r>
              <a:rPr lang="en" sz="2400">
                <a:solidFill>
                  <a:srgbClr val="FFFFFF"/>
                </a:solidFill>
              </a:rPr>
              <a:t>，然而他的日子还可到一百二十岁。”</a:t>
            </a:r>
            <a:endParaRPr sz="2400">
              <a:solidFill>
                <a:srgbClr val="FFFFFF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  <a:p>
            <a:pPr indent="45720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血气=肉体=私欲=罪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600600" y="951100"/>
            <a:ext cx="7809300" cy="361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FFFFFF"/>
                </a:solidFill>
              </a:rPr>
              <a:t>加拉太书5：17</a:t>
            </a:r>
            <a:endParaRPr b="1" sz="2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FFFFFF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FFFFFF"/>
                </a:solidFill>
              </a:rPr>
              <a:t>我说：</a:t>
            </a:r>
            <a:r>
              <a:rPr b="1" lang="en" sz="2800" u="sng">
                <a:solidFill>
                  <a:srgbClr val="FFFFFF"/>
                </a:solidFill>
              </a:rPr>
              <a:t>你们当顺着圣灵而行</a:t>
            </a:r>
            <a:r>
              <a:rPr b="1" lang="en" sz="2800">
                <a:solidFill>
                  <a:srgbClr val="FFFFFF"/>
                </a:solidFill>
              </a:rPr>
              <a:t>，</a:t>
            </a:r>
            <a:r>
              <a:rPr b="1" lang="en" sz="2800" u="sng">
                <a:solidFill>
                  <a:srgbClr val="FFFFFF"/>
                </a:solidFill>
              </a:rPr>
              <a:t>就不放纵肉体的情欲了</a:t>
            </a:r>
            <a:r>
              <a:rPr b="1" lang="en" sz="2800">
                <a:solidFill>
                  <a:srgbClr val="FFFFFF"/>
                </a:solidFill>
              </a:rPr>
              <a:t>。因为情欲和圣灵相争，圣灵和情欲相争，这两个是彼此相敌，使你们不能做所愿意做的。但你们若被圣灵引导，就不在律法以下了。</a:t>
            </a:r>
            <a:endParaRPr sz="2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709875" y="1152475"/>
            <a:ext cx="7671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F3F3F3"/>
                </a:solidFill>
              </a:rPr>
              <a:t>歌罗西书2：9-10</a:t>
            </a:r>
            <a:endParaRPr b="1" sz="3000">
              <a:solidFill>
                <a:srgbClr val="F3F3F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rgbClr val="F3F3F3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F3F3F3"/>
                </a:solidFill>
              </a:rPr>
              <a:t>神本性一切的丰盛，都有形有体地居住在基督里面，</a:t>
            </a:r>
            <a:r>
              <a:rPr b="1" lang="en" sz="3000" u="sng">
                <a:solidFill>
                  <a:srgbClr val="F3F3F3"/>
                </a:solidFill>
              </a:rPr>
              <a:t>你们在他里面也得着了丰盛</a:t>
            </a:r>
            <a:r>
              <a:rPr b="1" lang="en" sz="3000">
                <a:solidFill>
                  <a:srgbClr val="F3F3F3"/>
                </a:solidFill>
              </a:rPr>
              <a:t>。他是各样执政掌权者的元首。</a:t>
            </a:r>
            <a:endParaRPr b="1" sz="3000">
              <a:solidFill>
                <a:srgbClr val="F3F3F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21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988650"/>
            <a:ext cx="8520600" cy="358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</a:rPr>
              <a:t>	</a:t>
            </a:r>
            <a:r>
              <a:rPr b="1" lang="en" sz="2800">
                <a:solidFill>
                  <a:srgbClr val="FFFFFF"/>
                </a:solidFill>
              </a:rPr>
              <a:t>3、怎样操练敬虔？</a:t>
            </a:r>
            <a:endParaRPr b="1" sz="2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FFFFFF"/>
                </a:solidFill>
              </a:rPr>
              <a:t>	</a:t>
            </a:r>
            <a:r>
              <a:rPr b="1" lang="en" sz="2800">
                <a:solidFill>
                  <a:srgbClr val="FFFFFF"/>
                </a:solidFill>
              </a:rPr>
              <a:t>（1）愿意</a:t>
            </a:r>
            <a:endParaRPr b="1" sz="2800">
              <a:solidFill>
                <a:srgbClr val="FFFFFF"/>
              </a:solidFill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FFFFFF"/>
                </a:solidFill>
              </a:rPr>
              <a:t>第一点：要愿意操练敬虔</a:t>
            </a:r>
            <a:endParaRPr b="1" sz="2800">
              <a:solidFill>
                <a:srgbClr val="FFFFFF"/>
              </a:solidFill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FFFFFF"/>
                </a:solidFill>
              </a:rPr>
              <a:t>第二点：要愿意顺服圣灵</a:t>
            </a:r>
            <a:endParaRPr sz="2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