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aeeab1ac1_0_6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aeeab1ac1_0_6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af3bc351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af3bc351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aeeab1ac1_0_5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aeeab1ac1_0_5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aeeab1ac1_0_6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aeeab1ac1_0_6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aeeab1ac1_0_6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aeeab1ac1_0_6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aeeab1ac1_0_6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aeeab1ac1_0_6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aeeab1ac1_0_6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aeeab1ac1_0_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aeeab1ac1_0_6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aeeab1ac1_0_6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aeeab1ac1_0_6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aeeab1ac1_0_6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aeeab1ac1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aeeab1ac1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23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76225" y="1891050"/>
            <a:ext cx="8520600" cy="27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CC0000"/>
                </a:solidFill>
              </a:rPr>
              <a:t>满足的喜乐</a:t>
            </a:r>
            <a:endParaRPr b="1" sz="6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81675" y="1152475"/>
            <a:ext cx="7820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总结：如何让我们能有满足的喜乐呢？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1、认神为神、认耶稣基督是主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2、尊主为大，让主在我们的生活中居首位、掌王权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3、敬畏神，遵守神的命令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4、活在主的同在中，我们的生命就有满足的喜乐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腓立比书2：7-8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/>
              <a:t>只是我先前以为与我有益的，我现在因基督都当作有损的。不但如此，我也将万事当作有损的，因我以认识我主耶稣基督为至宝。我为他已经丢弃万事，看作粪土，为要得着基督。</a:t>
            </a:r>
            <a:endParaRPr b="1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1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842800"/>
            <a:ext cx="8520600" cy="37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创世记2：9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耶和华神使各样的树从地里长出来，可以悦人的眼目，其上的果子好作食物。园子当中又有</a:t>
            </a:r>
            <a:r>
              <a:rPr b="1" lang="en" sz="2400">
                <a:solidFill>
                  <a:srgbClr val="990000"/>
                </a:solidFill>
              </a:rPr>
              <a:t>生命树</a:t>
            </a:r>
            <a:r>
              <a:rPr b="1" lang="en" sz="2400">
                <a:solidFill>
                  <a:srgbClr val="000000"/>
                </a:solidFill>
              </a:rPr>
              <a:t>和</a:t>
            </a:r>
            <a:r>
              <a:rPr b="1" lang="en" sz="2400">
                <a:solidFill>
                  <a:srgbClr val="990000"/>
                </a:solidFill>
              </a:rPr>
              <a:t>分别善恶的树</a:t>
            </a:r>
            <a:r>
              <a:rPr b="1" lang="en" sz="2400">
                <a:solidFill>
                  <a:srgbClr val="000000"/>
                </a:solidFill>
              </a:rPr>
              <a:t>。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创世记2：16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耶和华神吩咐他说：“园中各样树上的果子，你可以随意吃，</a:t>
            </a:r>
            <a:r>
              <a:rPr b="1" lang="en" sz="2400" u="sng">
                <a:solidFill>
                  <a:srgbClr val="990000"/>
                </a:solidFill>
              </a:rPr>
              <a:t>只是</a:t>
            </a:r>
            <a:r>
              <a:rPr b="1" lang="en" sz="2400">
                <a:solidFill>
                  <a:srgbClr val="990000"/>
                </a:solidFill>
              </a:rPr>
              <a:t>分别善恶树上的果子，你不可吃，因为你吃的日子必定死。”</a:t>
            </a:r>
            <a:endParaRPr b="1" sz="24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 flipH="1" rot="10800000">
            <a:off x="311700" y="285125"/>
            <a:ext cx="8520600" cy="1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842800" y="1028700"/>
            <a:ext cx="7362000" cy="35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创世记3：4-6  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蛇对女人说：“</a:t>
            </a:r>
            <a:r>
              <a:rPr b="1" lang="en" sz="2400" u="sng">
                <a:solidFill>
                  <a:srgbClr val="000000"/>
                </a:solidFill>
              </a:rPr>
              <a:t>你们不一定死</a:t>
            </a:r>
            <a:r>
              <a:rPr b="1" lang="en" sz="2400">
                <a:solidFill>
                  <a:srgbClr val="000000"/>
                </a:solidFill>
              </a:rPr>
              <a:t>，因为神知道，你们吃的日子眼睛就明亮了，你们便</a:t>
            </a:r>
            <a:r>
              <a:rPr b="1" lang="en" sz="2400" u="sng">
                <a:solidFill>
                  <a:srgbClr val="000000"/>
                </a:solidFill>
              </a:rPr>
              <a:t>如神</a:t>
            </a:r>
            <a:r>
              <a:rPr b="1" lang="en" sz="2400">
                <a:solidFill>
                  <a:srgbClr val="000000"/>
                </a:solidFill>
              </a:rPr>
              <a:t>能知道善恶。”于是，女人见那棵树的果子</a:t>
            </a:r>
            <a:r>
              <a:rPr b="1" lang="en" sz="2400">
                <a:solidFill>
                  <a:srgbClr val="990000"/>
                </a:solidFill>
              </a:rPr>
              <a:t>好作食物</a:t>
            </a:r>
            <a:r>
              <a:rPr b="1" lang="en" sz="2400">
                <a:solidFill>
                  <a:srgbClr val="000000"/>
                </a:solidFill>
              </a:rPr>
              <a:t>，也</a:t>
            </a:r>
            <a:r>
              <a:rPr b="1" lang="en" sz="2400">
                <a:solidFill>
                  <a:srgbClr val="990000"/>
                </a:solidFill>
              </a:rPr>
              <a:t>悦人的眼目</a:t>
            </a:r>
            <a:r>
              <a:rPr b="1" lang="en" sz="2400">
                <a:solidFill>
                  <a:srgbClr val="000000"/>
                </a:solidFill>
              </a:rPr>
              <a:t>，且是</a:t>
            </a:r>
            <a:r>
              <a:rPr b="1" lang="en" sz="2400">
                <a:solidFill>
                  <a:srgbClr val="990000"/>
                </a:solidFill>
              </a:rPr>
              <a:t>可喜爱的</a:t>
            </a:r>
            <a:r>
              <a:rPr b="1" lang="en" sz="2400">
                <a:solidFill>
                  <a:srgbClr val="000000"/>
                </a:solidFill>
              </a:rPr>
              <a:t>，能</a:t>
            </a:r>
            <a:r>
              <a:rPr b="1" lang="en" sz="2400">
                <a:solidFill>
                  <a:srgbClr val="990000"/>
                </a:solidFill>
              </a:rPr>
              <a:t>使人有智慧</a:t>
            </a:r>
            <a:r>
              <a:rPr b="1" lang="en" sz="2400">
                <a:solidFill>
                  <a:srgbClr val="000000"/>
                </a:solidFill>
              </a:rPr>
              <a:t>，就摘下果子来吃了；又给她丈夫，她丈夫也吃了。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 flipH="1" rot="10800000">
            <a:off x="311700" y="416225"/>
            <a:ext cx="8520600" cy="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867575" y="589675"/>
            <a:ext cx="7548000" cy="39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传道书1：2：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传道者说：虚空的虚空，虚空的虚空，凡事都是虚空。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传道书1：14：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我见日光之下所作的一切事，都是虚空，都是捕风。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传道书12：8：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传道者说：虚空的虚空，凡事都是虚空。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 flipH="1" rot="10800000">
            <a:off x="311700" y="391325"/>
            <a:ext cx="8520600" cy="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756025" y="651650"/>
            <a:ext cx="7647000" cy="39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传道书12：1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你趁着年幼，衰败的日子尚未来到，就是你所说，我毫无喜乐的那些年日未曾临近之先，当记念造你的主。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传道书12：13-14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这些事都已听见了。总意就是敬畏神，谨守他的诫命，这是人所当尽 的本分。因为人所作的事，连一切隐藏的事，无论是善是恶，神都必审问。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19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532950" y="756025"/>
            <a:ext cx="7944600" cy="38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诗篇16：1-2，5，8-9，11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神啊，求你保佑我，因为我投靠你。我的心哪，你曾对耶和华说：“</a:t>
            </a:r>
            <a:r>
              <a:rPr b="1" lang="en" sz="2400" u="sng">
                <a:solidFill>
                  <a:srgbClr val="000000"/>
                </a:solidFill>
              </a:rPr>
              <a:t>你是我的主</a:t>
            </a:r>
            <a:r>
              <a:rPr b="1" lang="en" sz="2400">
                <a:solidFill>
                  <a:srgbClr val="000000"/>
                </a:solidFill>
              </a:rPr>
              <a:t>，我的好处不在你以外。”......耶和华是我的产业，是我杯中的份；</a:t>
            </a:r>
            <a:r>
              <a:rPr b="1" lang="en" sz="2400" u="sng">
                <a:solidFill>
                  <a:srgbClr val="000000"/>
                </a:solidFill>
              </a:rPr>
              <a:t>我所得的，你为我持守</a:t>
            </a:r>
            <a:r>
              <a:rPr b="1" lang="en" sz="2400">
                <a:solidFill>
                  <a:srgbClr val="000000"/>
                </a:solidFill>
              </a:rPr>
              <a:t>。......</a:t>
            </a:r>
            <a:r>
              <a:rPr b="1" lang="en" sz="2400" u="sng">
                <a:solidFill>
                  <a:srgbClr val="000000"/>
                </a:solidFill>
              </a:rPr>
              <a:t>我将耶和华常摆在我面前</a:t>
            </a:r>
            <a:r>
              <a:rPr b="1" lang="en" sz="2400">
                <a:solidFill>
                  <a:srgbClr val="000000"/>
                </a:solidFill>
              </a:rPr>
              <a:t>，因他在我右边，我便不至摇动。因此，</a:t>
            </a:r>
            <a:r>
              <a:rPr b="1" lang="en" sz="2400">
                <a:solidFill>
                  <a:srgbClr val="CC0000"/>
                </a:solidFill>
              </a:rPr>
              <a:t>我的心欢喜，我的灵快乐，我的肉身也安然居住</a:t>
            </a:r>
            <a:r>
              <a:rPr b="1" lang="en" sz="2400">
                <a:solidFill>
                  <a:srgbClr val="000000"/>
                </a:solidFill>
              </a:rPr>
              <a:t>。......</a:t>
            </a:r>
            <a:r>
              <a:rPr b="1" lang="en" sz="2400" u="sng">
                <a:solidFill>
                  <a:srgbClr val="000000"/>
                </a:solidFill>
              </a:rPr>
              <a:t>你必将生命的道路指示我</a:t>
            </a:r>
            <a:r>
              <a:rPr b="1" lang="en" sz="2400">
                <a:solidFill>
                  <a:srgbClr val="000000"/>
                </a:solidFill>
              </a:rPr>
              <a:t>。</a:t>
            </a:r>
            <a:r>
              <a:rPr b="1" lang="en" sz="2400">
                <a:solidFill>
                  <a:srgbClr val="CC0000"/>
                </a:solidFill>
              </a:rPr>
              <a:t>在你面前有满足的喜乐，在你右手中有永远的福乐。</a:t>
            </a:r>
            <a:endParaRPr b="1" sz="2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19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841350" y="1761625"/>
            <a:ext cx="7461300" cy="28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约翰福音15：11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 这些事我已经对你们说了，是要叫</a:t>
            </a:r>
            <a:r>
              <a:rPr b="1" lang="en" sz="2400" u="sng">
                <a:solidFill>
                  <a:srgbClr val="000000"/>
                </a:solidFill>
              </a:rPr>
              <a:t>我的喜乐存在你们心里</a:t>
            </a:r>
            <a:r>
              <a:rPr b="1" lang="en" sz="2400">
                <a:solidFill>
                  <a:srgbClr val="000000"/>
                </a:solidFill>
              </a:rPr>
              <a:t>，并</a:t>
            </a:r>
            <a:r>
              <a:rPr b="1" lang="en" sz="2400" u="sng">
                <a:solidFill>
                  <a:srgbClr val="000000"/>
                </a:solidFill>
              </a:rPr>
              <a:t>叫你们的喜乐可以满足</a:t>
            </a:r>
            <a:r>
              <a:rPr b="1" lang="en" sz="2400">
                <a:solidFill>
                  <a:srgbClr val="000000"/>
                </a:solidFill>
              </a:rPr>
              <a:t>。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 flipH="1" rot="10800000">
            <a:off x="311700" y="416225"/>
            <a:ext cx="8520600" cy="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731250" y="602075"/>
            <a:ext cx="7733700" cy="39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约翰福音15：5，7-10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我是葡萄树，你们是枝子，常在我里面的，我也常在他里面，这人就多结果子；因为离了我，你们就不能做什么......你们若常在我里面，我的话也常在你们里面；凡你们所愿意的，祈求就给你们成就。你们多结果子，我父就因此得荣耀，你们也就是我的门徒了。我爱你们，正如父爱我一样，你们要常在我的爱里。</a:t>
            </a:r>
            <a:r>
              <a:rPr b="1" lang="en" sz="2400" u="sng">
                <a:solidFill>
                  <a:srgbClr val="000000"/>
                </a:solidFill>
              </a:rPr>
              <a:t>你们若遵守我的命令，就常在我的爱里</a:t>
            </a:r>
            <a:r>
              <a:rPr b="1" lang="en" sz="2400">
                <a:solidFill>
                  <a:srgbClr val="000000"/>
                </a:solidFill>
              </a:rPr>
              <a:t>；正如我遵守了我父的命令，常在他的爱里。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1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1041100" y="1251800"/>
            <a:ext cx="7399200" cy="33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遵守神的命令的前提：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真正的以主为主 ，让主在我们的生命和生活中</a:t>
            </a:r>
            <a:r>
              <a:rPr b="1" lang="en" sz="2400" u="sng">
                <a:solidFill>
                  <a:srgbClr val="000000"/>
                </a:solidFill>
              </a:rPr>
              <a:t>居首位</a:t>
            </a:r>
            <a:r>
              <a:rPr b="1" lang="en" sz="2400">
                <a:solidFill>
                  <a:srgbClr val="000000"/>
                </a:solidFill>
              </a:rPr>
              <a:t>、</a:t>
            </a:r>
            <a:r>
              <a:rPr b="1" lang="en" sz="2400" u="sng">
                <a:solidFill>
                  <a:srgbClr val="000000"/>
                </a:solidFill>
              </a:rPr>
              <a:t>掌王权</a:t>
            </a:r>
            <a:r>
              <a:rPr b="1" lang="en" sz="2400">
                <a:solidFill>
                  <a:srgbClr val="000000"/>
                </a:solidFill>
              </a:rPr>
              <a:t>。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