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20CEC95-AE21-4E6D-99ED-6B84022D79DF}">
  <a:tblStyle styleId="{620CEC95-AE21-4E6D-99ED-6B84022D79D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d000e97b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d000e97b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d02f4584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d02f4584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d000e97b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d000e97b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d000e97b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d000e97b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d000e97b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d000e97b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d000e97b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d000e97b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d000e97b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d000e97b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8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673175"/>
            <a:ext cx="8520600" cy="19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CC0000"/>
                </a:solidFill>
              </a:rPr>
              <a:t>舍   己</a:t>
            </a:r>
            <a:endParaRPr b="1" sz="96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17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743650" y="818000"/>
            <a:ext cx="7808100" cy="37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000000"/>
                </a:solidFill>
              </a:rPr>
              <a:t>一、</a:t>
            </a:r>
            <a:r>
              <a:rPr b="1" lang="en" sz="3000">
                <a:solidFill>
                  <a:srgbClr val="000000"/>
                </a:solidFill>
              </a:rPr>
              <a:t>什么是舍己？</a:t>
            </a:r>
            <a:endParaRPr b="1" sz="3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000000"/>
                </a:solidFill>
              </a:rPr>
              <a:t>	</a:t>
            </a:r>
            <a:r>
              <a:rPr b="1" lang="en" sz="2400">
                <a:solidFill>
                  <a:srgbClr val="000000"/>
                </a:solidFill>
              </a:rPr>
              <a:t>舍己=\=大公无私		舍己===舍弃自我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	背起自己的十字架跟从主</a:t>
            </a:r>
            <a:endParaRPr b="1" sz="2400">
              <a:solidFill>
                <a:srgbClr val="000000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与耶稣同埋葬，与耶稣同复活</a:t>
            </a:r>
            <a:endParaRPr b="1" sz="2400">
              <a:solidFill>
                <a:srgbClr val="000000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让旧造的生命死去，活出基督复活的生命</a:t>
            </a:r>
            <a:endParaRPr b="1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15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731250" y="793225"/>
            <a:ext cx="7746300" cy="377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</a:rPr>
              <a:t>舍弃自我：</a:t>
            </a:r>
            <a:endParaRPr b="1"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放下自己的想法，</a:t>
            </a:r>
            <a:r>
              <a:rPr b="1" lang="en" sz="2400">
                <a:solidFill>
                  <a:schemeClr val="dk1"/>
                </a:solidFill>
              </a:rPr>
              <a:t>去寻求神的心意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放下自己的打算，去</a:t>
            </a:r>
            <a:r>
              <a:rPr b="1" lang="en" sz="2400">
                <a:solidFill>
                  <a:schemeClr val="dk1"/>
                </a:solidFill>
              </a:rPr>
              <a:t>寻求神的计划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放下自己的喜好，去</a:t>
            </a:r>
            <a:r>
              <a:rPr b="1" lang="en" sz="2400">
                <a:solidFill>
                  <a:schemeClr val="dk1"/>
                </a:solidFill>
              </a:rPr>
              <a:t>寻求神的喜悦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放下自己的看法，去</a:t>
            </a:r>
            <a:r>
              <a:rPr b="1" lang="en" sz="2400">
                <a:solidFill>
                  <a:schemeClr val="dk1"/>
                </a:solidFill>
              </a:rPr>
              <a:t>寻求神的看法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放下自己的感受，去</a:t>
            </a:r>
            <a:r>
              <a:rPr b="1" lang="en" sz="2400">
                <a:solidFill>
                  <a:schemeClr val="dk1"/>
                </a:solidFill>
              </a:rPr>
              <a:t>体会神的感受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......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632100" y="1152475"/>
            <a:ext cx="7758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约翰福音5：19</a:t>
            </a:r>
            <a:endParaRPr b="1"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3000"/>
              <a:t>耶稣对他们说：“我实实在在地告诉你们：子凭着</a:t>
            </a:r>
            <a:r>
              <a:rPr b="1" lang="en" sz="3000">
                <a:solidFill>
                  <a:srgbClr val="CC0000"/>
                </a:solidFill>
              </a:rPr>
              <a:t>自己不能作</a:t>
            </a:r>
            <a:r>
              <a:rPr b="1" lang="en" sz="3000"/>
              <a:t>什么，惟有看见父所作的，子</a:t>
            </a:r>
            <a:r>
              <a:rPr b="1" lang="en" sz="3000">
                <a:solidFill>
                  <a:srgbClr val="CC0000"/>
                </a:solidFill>
              </a:rPr>
              <a:t>才能 作</a:t>
            </a:r>
            <a:r>
              <a:rPr b="1" lang="en" sz="3000"/>
              <a:t>；父所作的事，子也</a:t>
            </a:r>
            <a:r>
              <a:rPr b="1" lang="en" sz="3000">
                <a:solidFill>
                  <a:srgbClr val="CC0000"/>
                </a:solidFill>
              </a:rPr>
              <a:t>照样作</a:t>
            </a:r>
            <a:r>
              <a:rPr b="1" lang="en" sz="3000"/>
              <a:t>。</a:t>
            </a:r>
            <a:endParaRPr b="1"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217875"/>
            <a:ext cx="8520600" cy="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540100"/>
            <a:ext cx="8520600" cy="402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马可福音14：33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（耶稣）于是带着彼得、雅各、约翰同去，就</a:t>
            </a:r>
            <a:r>
              <a:rPr b="1" lang="en" sz="2400">
                <a:solidFill>
                  <a:srgbClr val="CC0000"/>
                </a:solidFill>
              </a:rPr>
              <a:t>惊恐</a:t>
            </a:r>
            <a:r>
              <a:rPr b="1" lang="en" sz="2400">
                <a:solidFill>
                  <a:srgbClr val="000000"/>
                </a:solidFill>
              </a:rPr>
              <a:t>起来，</a:t>
            </a:r>
            <a:r>
              <a:rPr b="1" lang="en" sz="2400">
                <a:solidFill>
                  <a:srgbClr val="CC0000"/>
                </a:solidFill>
              </a:rPr>
              <a:t>及其难过</a:t>
            </a:r>
            <a:r>
              <a:rPr b="1" lang="en" sz="2400">
                <a:solidFill>
                  <a:srgbClr val="000000"/>
                </a:solidFill>
              </a:rPr>
              <a:t>，对他们说：“我心里</a:t>
            </a:r>
            <a:r>
              <a:rPr b="1" lang="en" sz="2400">
                <a:solidFill>
                  <a:srgbClr val="CC0000"/>
                </a:solidFill>
              </a:rPr>
              <a:t>及其忧伤</a:t>
            </a:r>
            <a:r>
              <a:rPr b="1" lang="en" sz="2400">
                <a:solidFill>
                  <a:srgbClr val="000000"/>
                </a:solidFill>
              </a:rPr>
              <a:t>，</a:t>
            </a:r>
            <a:r>
              <a:rPr b="1" lang="en" sz="2400">
                <a:solidFill>
                  <a:srgbClr val="CC0000"/>
                </a:solidFill>
              </a:rPr>
              <a:t>几乎要死</a:t>
            </a:r>
            <a:r>
              <a:rPr b="1" lang="en" sz="2400">
                <a:solidFill>
                  <a:srgbClr val="000000"/>
                </a:solidFill>
              </a:rPr>
              <a:t>， ……”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马可福音14：36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他说：“阿爸，父啊！在你凡事都能，求你将这杯撤去。</a:t>
            </a:r>
            <a:r>
              <a:rPr b="1" lang="en" sz="2400">
                <a:solidFill>
                  <a:srgbClr val="FF0000"/>
                </a:solidFill>
              </a:rPr>
              <a:t>然而</a:t>
            </a:r>
            <a:r>
              <a:rPr b="1" lang="en" sz="2400">
                <a:solidFill>
                  <a:srgbClr val="0000FF"/>
                </a:solidFill>
              </a:rPr>
              <a:t>不要</a:t>
            </a:r>
            <a:r>
              <a:rPr b="1" lang="en" sz="2400">
                <a:solidFill>
                  <a:srgbClr val="000000"/>
                </a:solidFill>
              </a:rPr>
              <a:t>从我的意思，</a:t>
            </a:r>
            <a:r>
              <a:rPr b="1" lang="en" sz="2400">
                <a:solidFill>
                  <a:srgbClr val="0000FF"/>
                </a:solidFill>
              </a:rPr>
              <a:t>只要</a:t>
            </a:r>
            <a:r>
              <a:rPr b="1" lang="en" sz="2400">
                <a:solidFill>
                  <a:srgbClr val="000000"/>
                </a:solidFill>
              </a:rPr>
              <a:t>从你的意思。”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680250" y="1164850"/>
            <a:ext cx="7783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solidFill>
                  <a:schemeClr val="dk1"/>
                </a:solidFill>
              </a:rPr>
              <a:t>一、什么是舍己？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CC0000"/>
                </a:solidFill>
              </a:rPr>
              <a:t>舍己：凡事出于神、凡事依靠神、全然为着神</a:t>
            </a:r>
            <a:endParaRPr b="1" sz="2400">
              <a:solidFill>
                <a:srgbClr val="CC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CC0000"/>
                </a:solidFill>
              </a:rPr>
              <a:t>出于神：</a:t>
            </a:r>
            <a:r>
              <a:rPr b="1" lang="en" sz="2400"/>
              <a:t>生命、生活、侍奉，一切的源头都是从神来</a:t>
            </a:r>
            <a:endParaRPr b="1"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CC0000"/>
                </a:solidFill>
              </a:rPr>
              <a:t>依靠神：</a:t>
            </a:r>
            <a:r>
              <a:rPr b="1" lang="en" sz="2400"/>
              <a:t>我们所依靠的能力都是出于神</a:t>
            </a:r>
            <a:endParaRPr b="1"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400">
                <a:solidFill>
                  <a:srgbClr val="CC0000"/>
                </a:solidFill>
              </a:rPr>
              <a:t>为着神：</a:t>
            </a:r>
            <a:r>
              <a:rPr b="1" lang="en" sz="2400"/>
              <a:t>我们作事的目的都是为了神</a:t>
            </a:r>
            <a:endParaRPr b="1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780825" y="718850"/>
            <a:ext cx="7684200" cy="384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二、</a:t>
            </a:r>
            <a:r>
              <a:rPr b="1" lang="en" sz="3000"/>
              <a:t>怎样作到舍己？</a:t>
            </a:r>
            <a:endParaRPr b="1"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000"/>
              <a:t> </a:t>
            </a:r>
            <a:r>
              <a:rPr b="1" lang="en" sz="3000"/>
              <a:t>约翰福音12：24——我实实在在地告诉你们：一粒麦子不落在地里死了，仍旧是一粒；若是死了，就结出许多籽粒来。爱惜自己生命的，就失丧生命；在这世上恨恶自己生命的，就要保守生命到永生。</a:t>
            </a:r>
            <a:endParaRPr b="1"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359425"/>
            <a:ext cx="8520600" cy="420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400"/>
              <a:t> </a:t>
            </a:r>
            <a:endParaRPr b="1" sz="2400"/>
          </a:p>
        </p:txBody>
      </p:sp>
      <p:graphicFrame>
        <p:nvGraphicFramePr>
          <p:cNvPr id="98" name="Google Shape;98;p20"/>
          <p:cNvGraphicFramePr/>
          <p:nvPr/>
        </p:nvGraphicFramePr>
        <p:xfrm>
          <a:off x="853350" y="755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{620CEC95-AE21-4E6D-99ED-6B84022D79DF}</a:tableStyleId>
              </a:tblPr>
              <a:tblGrid>
                <a:gridCol w="3619500"/>
                <a:gridCol w="39789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highlight>
                            <a:srgbClr val="00FFFF"/>
                          </a:highlight>
                        </a:rPr>
                        <a:t>出于己（属肉体）</a:t>
                      </a:r>
                      <a:endParaRPr b="1" sz="2400">
                        <a:highlight>
                          <a:srgbClr val="00FFFF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highlight>
                            <a:srgbClr val="00FFFF"/>
                          </a:highlight>
                        </a:rPr>
                        <a:t>出于神（属灵）</a:t>
                      </a:r>
                      <a:endParaRPr b="1" sz="2400">
                        <a:highlight>
                          <a:srgbClr val="00FFFF"/>
                        </a:highlight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责任（负责任的人）</a:t>
                      </a:r>
                      <a:endParaRPr b="1"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使命（有使命感的人）</a:t>
                      </a:r>
                      <a:endParaRPr b="1"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统一（意见统一）</a:t>
                      </a:r>
                      <a:endParaRPr b="1"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合一（心灵合一）</a:t>
                      </a:r>
                      <a:endParaRPr b="1"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天赋（天生的才干）</a:t>
                      </a:r>
                      <a:endParaRPr b="1"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恩赐（神赐的能力）</a:t>
                      </a:r>
                      <a:endParaRPr b="1"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包容（包含、容忍别人）</a:t>
                      </a:r>
                      <a:endParaRPr b="1"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成全（建立、造就别人）</a:t>
                      </a:r>
                      <a:endParaRPr b="1"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为着神（为神作事）</a:t>
                      </a:r>
                      <a:endParaRPr b="1"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出于神（作神让作的事）</a:t>
                      </a:r>
                      <a:endParaRPr b="1" sz="24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 </a:t>
                      </a:r>
                      <a:r>
                        <a:rPr b="1" lang="en" sz="2400"/>
                        <a:t>作事（把事作对）</a:t>
                      </a:r>
                      <a:endParaRPr b="1"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/>
                        <a:t> </a:t>
                      </a:r>
                      <a:r>
                        <a:rPr b="1" lang="en" sz="2400"/>
                        <a:t>作人（作对的人）</a:t>
                      </a:r>
                      <a:endParaRPr b="1" sz="24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