
<file path=[Content_Types].xml><?xml version="1.0" encoding="utf-8"?>
<Types xmlns="http://schemas.openxmlformats.org/package/2006/content-types">
  <Default Extension="xml" ContentType="application/xml"/>
  <Default Extension="jpeg" ContentType="image/jpeg"/>
  <Default Extension="mp4" ContentType="video/mp4"/>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92" r:id="rId2"/>
    <p:sldId id="302" r:id="rId3"/>
    <p:sldId id="293" r:id="rId4"/>
    <p:sldId id="275" r:id="rId5"/>
    <p:sldId id="294" r:id="rId6"/>
    <p:sldId id="295" r:id="rId7"/>
    <p:sldId id="296" r:id="rId8"/>
    <p:sldId id="297" r:id="rId9"/>
    <p:sldId id="298" r:id="rId10"/>
    <p:sldId id="299" r:id="rId11"/>
    <p:sldId id="300" r:id="rId12"/>
    <p:sldId id="301" r:id="rId13"/>
    <p:sldId id="256" r:id="rId14"/>
    <p:sldId id="279" r:id="rId15"/>
    <p:sldId id="282" r:id="rId16"/>
    <p:sldId id="268" r:id="rId17"/>
    <p:sldId id="257" r:id="rId18"/>
    <p:sldId id="281" r:id="rId19"/>
    <p:sldId id="280" r:id="rId20"/>
    <p:sldId id="276" r:id="rId21"/>
    <p:sldId id="267" r:id="rId22"/>
    <p:sldId id="262" r:id="rId23"/>
    <p:sldId id="277" r:id="rId24"/>
    <p:sldId id="278" r:id="rId25"/>
    <p:sldId id="274" r:id="rId26"/>
    <p:sldId id="286" r:id="rId27"/>
    <p:sldId id="259" r:id="rId28"/>
    <p:sldId id="261" r:id="rId29"/>
    <p:sldId id="287" r:id="rId30"/>
    <p:sldId id="288" r:id="rId31"/>
    <p:sldId id="289" r:id="rId32"/>
    <p:sldId id="290" r:id="rId33"/>
    <p:sldId id="291" r:id="rId34"/>
    <p:sldId id="258" r:id="rId35"/>
    <p:sldId id="264" r:id="rId36"/>
    <p:sldId id="271" r:id="rId37"/>
    <p:sldId id="283" r:id="rId38"/>
    <p:sldId id="263" r:id="rId39"/>
    <p:sldId id="284" r:id="rId40"/>
    <p:sldId id="272" r:id="rId41"/>
    <p:sldId id="285" r:id="rId42"/>
    <p:sldId id="269" r:id="rId43"/>
    <p:sldId id="270" r:id="rId44"/>
    <p:sldId id="260" r:id="rId45"/>
    <p:sldId id="266"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0" autoAdjust="0"/>
    <p:restoredTop sz="94660"/>
  </p:normalViewPr>
  <p:slideViewPr>
    <p:cSldViewPr snapToGrid="0">
      <p:cViewPr varScale="1">
        <p:scale>
          <a:sx n="97" d="100"/>
          <a:sy n="97" d="100"/>
        </p:scale>
        <p:origin x="656"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slide" Target="slides/slide45.xml"/><Relationship Id="rId47" Type="http://schemas.openxmlformats.org/officeDocument/2006/relationships/notesMaster" Target="notesMasters/notesMaster1.xml"/><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DF485E-1798-4EE4-AC9D-2302A49025D8}" type="datetimeFigureOut">
              <a:rPr lang="en-CA" smtClean="0"/>
              <a:t>2019-08-11</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8B0B6F-642E-4D2F-8F4B-A63E1CA1B969}" type="slidenum">
              <a:rPr lang="en-CA" smtClean="0"/>
              <a:t>‹#›</a:t>
            </a:fld>
            <a:endParaRPr lang="en-CA"/>
          </a:p>
        </p:txBody>
      </p:sp>
    </p:spTree>
    <p:extLst>
      <p:ext uri="{BB962C8B-B14F-4D97-AF65-F5344CB8AC3E}">
        <p14:creationId xmlns:p14="http://schemas.microsoft.com/office/powerpoint/2010/main" val="4168997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kern="1200" dirty="0">
                <a:solidFill>
                  <a:schemeClr val="tx1">
                    <a:lumMod val="50000"/>
                  </a:schemeClr>
                </a:solidFill>
                <a:effectLst/>
                <a:latin typeface="+mn-lt"/>
                <a:ea typeface="+mn-ea"/>
                <a:cs typeface="+mn-cs"/>
              </a:rPr>
              <a:t>1. Pick one or more of these themes to talk to ROOTS about. Number them 1, 2, 3 in importance to you </a:t>
            </a:r>
            <a:r>
              <a:rPr lang="en-US" sz="1200" b="0" i="1" kern="1200" dirty="0">
                <a:solidFill>
                  <a:schemeClr val="tx1">
                    <a:lumMod val="50000"/>
                  </a:schemeClr>
                </a:solidFill>
                <a:effectLst/>
                <a:latin typeface="+mn-lt"/>
                <a:ea typeface="+mn-ea"/>
                <a:cs typeface="+mn-cs"/>
              </a:rPr>
              <a:t>(tell Paul and Shelley which one(s) you want to do)</a:t>
            </a:r>
            <a:endParaRPr lang="en-US" sz="1200" b="0" kern="1200" dirty="0">
              <a:solidFill>
                <a:schemeClr val="tx1">
                  <a:lumMod val="50000"/>
                </a:schemeClr>
              </a:solidFill>
              <a:effectLst/>
              <a:latin typeface="+mn-lt"/>
              <a:ea typeface="+mn-ea"/>
              <a:cs typeface="+mn-cs"/>
            </a:endParaRPr>
          </a:p>
          <a:p>
            <a:pPr rtl="0"/>
            <a:r>
              <a:rPr lang="en-US" sz="1200" b="0" kern="1200" dirty="0">
                <a:solidFill>
                  <a:schemeClr val="tx1">
                    <a:lumMod val="50000"/>
                  </a:schemeClr>
                </a:solidFill>
                <a:effectLst/>
                <a:latin typeface="+mn-lt"/>
                <a:ea typeface="+mn-ea"/>
                <a:cs typeface="+mn-cs"/>
              </a:rPr>
              <a:t>~ preparation for the trip, and fund-raising, Devo, </a:t>
            </a:r>
            <a:r>
              <a:rPr lang="en-US" sz="1200" b="0" kern="1200" dirty="0" err="1">
                <a:solidFill>
                  <a:schemeClr val="tx1">
                    <a:lumMod val="50000"/>
                  </a:schemeClr>
                </a:solidFill>
                <a:effectLst/>
                <a:latin typeface="+mn-lt"/>
                <a:ea typeface="+mn-ea"/>
                <a:cs typeface="+mn-cs"/>
              </a:rPr>
              <a:t>etc</a:t>
            </a:r>
            <a:endParaRPr lang="en-US" sz="1200" b="0" kern="1200" dirty="0">
              <a:solidFill>
                <a:schemeClr val="tx1">
                  <a:lumMod val="50000"/>
                </a:schemeClr>
              </a:solidFill>
              <a:effectLst/>
              <a:latin typeface="+mn-lt"/>
              <a:ea typeface="+mn-ea"/>
              <a:cs typeface="+mn-cs"/>
            </a:endParaRPr>
          </a:p>
          <a:p>
            <a:pPr rtl="0"/>
            <a:r>
              <a:rPr lang="en-US" sz="1200" b="0" kern="1200" dirty="0">
                <a:solidFill>
                  <a:schemeClr val="tx1">
                    <a:lumMod val="50000"/>
                  </a:schemeClr>
                </a:solidFill>
                <a:effectLst/>
                <a:latin typeface="+mn-lt"/>
                <a:ea typeface="+mn-ea"/>
                <a:cs typeface="+mn-cs"/>
              </a:rPr>
              <a:t>~ the local church/organization, how you interacted with them, encouraged them</a:t>
            </a:r>
          </a:p>
          <a:p>
            <a:pPr rtl="0"/>
            <a:r>
              <a:rPr lang="en-US" sz="1200" b="0" kern="1200" dirty="0">
                <a:solidFill>
                  <a:schemeClr val="tx1">
                    <a:lumMod val="50000"/>
                  </a:schemeClr>
                </a:solidFill>
                <a:effectLst/>
                <a:latin typeface="+mn-lt"/>
                <a:ea typeface="+mn-ea"/>
                <a:cs typeface="+mn-cs"/>
              </a:rPr>
              <a:t>~ the leaders and members you worked with </a:t>
            </a:r>
          </a:p>
          <a:p>
            <a:pPr rtl="0"/>
            <a:r>
              <a:rPr lang="en-US" sz="1200" b="0" kern="1200" dirty="0">
                <a:solidFill>
                  <a:schemeClr val="tx1">
                    <a:lumMod val="50000"/>
                  </a:schemeClr>
                </a:solidFill>
                <a:effectLst/>
                <a:latin typeface="+mn-lt"/>
                <a:ea typeface="+mn-ea"/>
                <a:cs typeface="+mn-cs"/>
              </a:rPr>
              <a:t>~ individuals you've met</a:t>
            </a:r>
          </a:p>
          <a:p>
            <a:pPr rtl="0"/>
            <a:r>
              <a:rPr lang="en-US" sz="1200" b="0" kern="1200" dirty="0">
                <a:solidFill>
                  <a:schemeClr val="tx1">
                    <a:lumMod val="50000"/>
                  </a:schemeClr>
                </a:solidFill>
                <a:effectLst/>
                <a:latin typeface="+mn-lt"/>
                <a:ea typeface="+mn-ea"/>
                <a:cs typeface="+mn-cs"/>
              </a:rPr>
              <a:t>~ team dynamics</a:t>
            </a:r>
          </a:p>
          <a:p>
            <a:pPr rtl="0"/>
            <a:r>
              <a:rPr lang="en-US" sz="1200" b="0" kern="1200" dirty="0">
                <a:solidFill>
                  <a:schemeClr val="tx1">
                    <a:lumMod val="50000"/>
                  </a:schemeClr>
                </a:solidFill>
                <a:effectLst/>
                <a:latin typeface="+mn-lt"/>
                <a:ea typeface="+mn-ea"/>
                <a:cs typeface="+mn-cs"/>
              </a:rPr>
              <a:t>~ activities </a:t>
            </a:r>
          </a:p>
          <a:p>
            <a:pPr rtl="0"/>
            <a:r>
              <a:rPr lang="en-US" sz="1200" b="0" kern="1200" dirty="0">
                <a:solidFill>
                  <a:schemeClr val="tx1">
                    <a:lumMod val="50000"/>
                  </a:schemeClr>
                </a:solidFill>
                <a:effectLst/>
                <a:latin typeface="+mn-lt"/>
                <a:ea typeface="+mn-ea"/>
                <a:cs typeface="+mn-cs"/>
              </a:rPr>
              <a:t>~ stories of people you've met, or things you've experienced</a:t>
            </a:r>
          </a:p>
          <a:p>
            <a:pPr rtl="0"/>
            <a:r>
              <a:rPr lang="en-US" sz="1200" b="0" kern="1200" dirty="0">
                <a:solidFill>
                  <a:schemeClr val="tx1">
                    <a:lumMod val="50000"/>
                  </a:schemeClr>
                </a:solidFill>
                <a:effectLst/>
                <a:latin typeface="+mn-lt"/>
                <a:ea typeface="+mn-ea"/>
                <a:cs typeface="+mn-cs"/>
              </a:rPr>
              <a:t>~ observing the life of a missionary, church planters- sacrifices, diligence, focus on gospel, courage</a:t>
            </a:r>
          </a:p>
          <a:p>
            <a:pPr rtl="0"/>
            <a:r>
              <a:rPr lang="en-US" sz="1200" b="0" kern="1200" dirty="0">
                <a:solidFill>
                  <a:schemeClr val="tx1">
                    <a:lumMod val="50000"/>
                  </a:schemeClr>
                </a:solidFill>
                <a:effectLst/>
                <a:latin typeface="+mn-lt"/>
                <a:ea typeface="+mn-ea"/>
                <a:cs typeface="+mn-cs"/>
              </a:rPr>
              <a:t>We'll collate your picks and let you know which one(s) you'll do. That will give you time to start preparing your talk.</a:t>
            </a:r>
          </a:p>
          <a:p>
            <a:pPr rtl="0"/>
            <a:r>
              <a:rPr lang="en-US" sz="1200" b="0" kern="1200" dirty="0">
                <a:solidFill>
                  <a:schemeClr val="tx1">
                    <a:lumMod val="50000"/>
                  </a:schemeClr>
                </a:solidFill>
                <a:effectLst/>
                <a:latin typeface="+mn-lt"/>
                <a:ea typeface="+mn-ea"/>
                <a:cs typeface="+mn-cs"/>
              </a:rPr>
              <a:t>(choose 3 or 4 photos, perhaps a video, that go with the theme you've picked - send them to Paul and Shelley)</a:t>
            </a:r>
          </a:p>
          <a:p>
            <a:pPr rtl="0"/>
            <a:r>
              <a:rPr lang="en-US" sz="1200" b="0" kern="1200" dirty="0">
                <a:solidFill>
                  <a:schemeClr val="tx1">
                    <a:lumMod val="50000"/>
                  </a:schemeClr>
                </a:solidFill>
                <a:effectLst/>
                <a:latin typeface="+mn-lt"/>
                <a:ea typeface="+mn-ea"/>
                <a:cs typeface="+mn-cs"/>
              </a:rPr>
              <a:t/>
            </a:r>
            <a:br>
              <a:rPr lang="en-US" sz="1200" b="0" kern="1200" dirty="0">
                <a:solidFill>
                  <a:schemeClr val="tx1">
                    <a:lumMod val="50000"/>
                  </a:schemeClr>
                </a:solidFill>
                <a:effectLst/>
                <a:latin typeface="+mn-lt"/>
                <a:ea typeface="+mn-ea"/>
                <a:cs typeface="+mn-cs"/>
              </a:rPr>
            </a:br>
            <a:endParaRPr lang="en-US" sz="1200" b="0" kern="1200" dirty="0">
              <a:solidFill>
                <a:schemeClr val="tx1">
                  <a:lumMod val="50000"/>
                </a:schemeClr>
              </a:solidFill>
              <a:effectLst/>
              <a:latin typeface="+mn-lt"/>
              <a:ea typeface="+mn-ea"/>
              <a:cs typeface="+mn-cs"/>
            </a:endParaRPr>
          </a:p>
          <a:p>
            <a:pPr rtl="0"/>
            <a:r>
              <a:rPr lang="en-US" sz="1200" b="1" kern="1200" dirty="0">
                <a:solidFill>
                  <a:schemeClr val="tx1">
                    <a:lumMod val="50000"/>
                  </a:schemeClr>
                </a:solidFill>
                <a:effectLst/>
                <a:latin typeface="+mn-lt"/>
                <a:ea typeface="+mn-ea"/>
                <a:cs typeface="+mn-cs"/>
              </a:rPr>
              <a:t>2. Prepare a personal testimony about the Project </a:t>
            </a:r>
            <a:r>
              <a:rPr lang="en-US" sz="1200" b="0" i="1" kern="1200" dirty="0">
                <a:solidFill>
                  <a:schemeClr val="tx1">
                    <a:lumMod val="50000"/>
                  </a:schemeClr>
                </a:solidFill>
                <a:effectLst/>
                <a:latin typeface="+mn-lt"/>
                <a:ea typeface="+mn-ea"/>
                <a:cs typeface="+mn-cs"/>
              </a:rPr>
              <a:t>(pick some of these to frame your report - don't have to include all)</a:t>
            </a:r>
            <a:endParaRPr lang="en-US" sz="1200" b="0" kern="1200" dirty="0">
              <a:solidFill>
                <a:schemeClr val="tx1">
                  <a:lumMod val="50000"/>
                </a:schemeClr>
              </a:solidFill>
              <a:effectLst/>
              <a:latin typeface="+mn-lt"/>
              <a:ea typeface="+mn-ea"/>
              <a:cs typeface="+mn-cs"/>
            </a:endParaRPr>
          </a:p>
          <a:p>
            <a:pPr rtl="0"/>
            <a:r>
              <a:rPr lang="en-US" sz="1200" b="0" kern="1200" dirty="0">
                <a:solidFill>
                  <a:schemeClr val="tx1">
                    <a:lumMod val="50000"/>
                  </a:schemeClr>
                </a:solidFill>
                <a:effectLst/>
                <a:latin typeface="+mn-lt"/>
                <a:ea typeface="+mn-ea"/>
                <a:cs typeface="+mn-cs"/>
              </a:rPr>
              <a:t>~ what your expectations were, before going</a:t>
            </a:r>
          </a:p>
          <a:p>
            <a:pPr rtl="0"/>
            <a:r>
              <a:rPr lang="en-US" sz="1200" b="0" kern="1200" dirty="0">
                <a:solidFill>
                  <a:schemeClr val="tx1">
                    <a:lumMod val="50000"/>
                  </a:schemeClr>
                </a:solidFill>
                <a:effectLst/>
                <a:latin typeface="+mn-lt"/>
                <a:ea typeface="+mn-ea"/>
                <a:cs typeface="+mn-cs"/>
              </a:rPr>
              <a:t>~ a person you met who impacted you</a:t>
            </a:r>
          </a:p>
          <a:p>
            <a:pPr rtl="0"/>
            <a:r>
              <a:rPr lang="en-US" sz="1200" b="0" kern="1200" dirty="0">
                <a:solidFill>
                  <a:schemeClr val="tx1">
                    <a:lumMod val="50000"/>
                  </a:schemeClr>
                </a:solidFill>
                <a:effectLst/>
                <a:latin typeface="+mn-lt"/>
                <a:ea typeface="+mn-ea"/>
                <a:cs typeface="+mn-cs"/>
              </a:rPr>
              <a:t>~ an incident/story that impacted you</a:t>
            </a:r>
          </a:p>
          <a:p>
            <a:pPr rtl="0"/>
            <a:r>
              <a:rPr lang="en-US" sz="1200" b="0" kern="1200" dirty="0">
                <a:solidFill>
                  <a:schemeClr val="tx1">
                    <a:lumMod val="50000"/>
                  </a:schemeClr>
                </a:solidFill>
                <a:effectLst/>
                <a:latin typeface="+mn-lt"/>
                <a:ea typeface="+mn-ea"/>
                <a:cs typeface="+mn-cs"/>
              </a:rPr>
              <a:t>~ why you're glad you went, how you were stretched, </a:t>
            </a:r>
            <a:r>
              <a:rPr lang="en-US" sz="1200" b="0" kern="1200" dirty="0" err="1">
                <a:solidFill>
                  <a:schemeClr val="tx1">
                    <a:lumMod val="50000"/>
                  </a:schemeClr>
                </a:solidFill>
                <a:effectLst/>
                <a:latin typeface="+mn-lt"/>
                <a:ea typeface="+mn-ea"/>
                <a:cs typeface="+mn-cs"/>
              </a:rPr>
              <a:t>etc</a:t>
            </a:r>
            <a:endParaRPr lang="en-US" sz="1200" b="0" kern="1200" dirty="0">
              <a:solidFill>
                <a:schemeClr val="tx1">
                  <a:lumMod val="50000"/>
                </a:schemeClr>
              </a:solidFill>
              <a:effectLst/>
              <a:latin typeface="+mn-lt"/>
              <a:ea typeface="+mn-ea"/>
              <a:cs typeface="+mn-cs"/>
            </a:endParaRPr>
          </a:p>
          <a:p>
            <a:pPr rtl="0"/>
            <a:r>
              <a:rPr lang="en-US" sz="1200" b="0" kern="1200" dirty="0">
                <a:solidFill>
                  <a:schemeClr val="tx1">
                    <a:lumMod val="50000"/>
                  </a:schemeClr>
                </a:solidFill>
                <a:effectLst/>
                <a:latin typeface="+mn-lt"/>
                <a:ea typeface="+mn-ea"/>
                <a:cs typeface="+mn-cs"/>
              </a:rPr>
              <a:t>~ why ROOTS should be doing more "Remember the Poor" Projects</a:t>
            </a:r>
          </a:p>
          <a:p>
            <a:pPr rtl="0"/>
            <a:r>
              <a:rPr lang="en-US" sz="1200" b="0" kern="1200" dirty="0">
                <a:solidFill>
                  <a:schemeClr val="tx1">
                    <a:lumMod val="50000"/>
                  </a:schemeClr>
                </a:solidFill>
                <a:effectLst/>
                <a:latin typeface="+mn-lt"/>
                <a:ea typeface="+mn-ea"/>
                <a:cs typeface="+mn-cs"/>
              </a:rPr>
              <a:t>(choose an extra photo if you wish, for this part of the presentation, and send them to Paul and Shelley)</a:t>
            </a:r>
          </a:p>
          <a:p>
            <a:endParaRPr lang="en-US" dirty="0"/>
          </a:p>
        </p:txBody>
      </p:sp>
      <p:sp>
        <p:nvSpPr>
          <p:cNvPr id="4" name="Slide Number Placeholder 3"/>
          <p:cNvSpPr>
            <a:spLocks noGrp="1"/>
          </p:cNvSpPr>
          <p:nvPr>
            <p:ph type="sldNum" sz="quarter" idx="5"/>
          </p:nvPr>
        </p:nvSpPr>
        <p:spPr/>
        <p:txBody>
          <a:bodyPr/>
          <a:lstStyle/>
          <a:p>
            <a:fld id="{69C971FF-EF28-4195-A575-329446EFAA55}" type="slidenum">
              <a:rPr lang="en-US" smtClean="0"/>
              <a:t>1</a:t>
            </a:fld>
            <a:endParaRPr lang="en-US"/>
          </a:p>
        </p:txBody>
      </p:sp>
    </p:spTree>
    <p:extLst>
      <p:ext uri="{BB962C8B-B14F-4D97-AF65-F5344CB8AC3E}">
        <p14:creationId xmlns:p14="http://schemas.microsoft.com/office/powerpoint/2010/main" val="3098541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kern="1200" dirty="0">
                <a:solidFill>
                  <a:schemeClr val="tx1">
                    <a:lumMod val="50000"/>
                  </a:schemeClr>
                </a:solidFill>
                <a:effectLst/>
                <a:latin typeface="+mn-lt"/>
                <a:ea typeface="+mn-ea"/>
                <a:cs typeface="+mn-cs"/>
              </a:rPr>
              <a:t>1. Pick one or more of these themes to talk to ROOTS about. Number them 1, 2, 3 in importance to you </a:t>
            </a:r>
            <a:r>
              <a:rPr lang="en-US" sz="1200" b="0" i="1" kern="1200" dirty="0">
                <a:solidFill>
                  <a:schemeClr val="tx1">
                    <a:lumMod val="50000"/>
                  </a:schemeClr>
                </a:solidFill>
                <a:effectLst/>
                <a:latin typeface="+mn-lt"/>
                <a:ea typeface="+mn-ea"/>
                <a:cs typeface="+mn-cs"/>
              </a:rPr>
              <a:t>(tell Paul and Shelley which one(s) you want to do)</a:t>
            </a:r>
            <a:endParaRPr lang="en-US" sz="1200" b="0" kern="1200" dirty="0">
              <a:solidFill>
                <a:schemeClr val="tx1">
                  <a:lumMod val="50000"/>
                </a:schemeClr>
              </a:solidFill>
              <a:effectLst/>
              <a:latin typeface="+mn-lt"/>
              <a:ea typeface="+mn-ea"/>
              <a:cs typeface="+mn-cs"/>
            </a:endParaRPr>
          </a:p>
          <a:p>
            <a:pPr rtl="0"/>
            <a:r>
              <a:rPr lang="en-US" sz="1200" b="0" kern="1200" dirty="0">
                <a:solidFill>
                  <a:schemeClr val="tx1">
                    <a:lumMod val="50000"/>
                  </a:schemeClr>
                </a:solidFill>
                <a:effectLst/>
                <a:latin typeface="+mn-lt"/>
                <a:ea typeface="+mn-ea"/>
                <a:cs typeface="+mn-cs"/>
              </a:rPr>
              <a:t>~ preparation for the trip, and fund-raising, Devo, </a:t>
            </a:r>
            <a:r>
              <a:rPr lang="en-US" sz="1200" b="0" kern="1200" dirty="0" err="1">
                <a:solidFill>
                  <a:schemeClr val="tx1">
                    <a:lumMod val="50000"/>
                  </a:schemeClr>
                </a:solidFill>
                <a:effectLst/>
                <a:latin typeface="+mn-lt"/>
                <a:ea typeface="+mn-ea"/>
                <a:cs typeface="+mn-cs"/>
              </a:rPr>
              <a:t>etc</a:t>
            </a:r>
            <a:endParaRPr lang="en-US" sz="1200" b="0" kern="1200" dirty="0">
              <a:solidFill>
                <a:schemeClr val="tx1">
                  <a:lumMod val="50000"/>
                </a:schemeClr>
              </a:solidFill>
              <a:effectLst/>
              <a:latin typeface="+mn-lt"/>
              <a:ea typeface="+mn-ea"/>
              <a:cs typeface="+mn-cs"/>
            </a:endParaRPr>
          </a:p>
          <a:p>
            <a:pPr rtl="0"/>
            <a:r>
              <a:rPr lang="en-US" sz="1200" b="0" kern="1200" dirty="0">
                <a:solidFill>
                  <a:schemeClr val="tx1">
                    <a:lumMod val="50000"/>
                  </a:schemeClr>
                </a:solidFill>
                <a:effectLst/>
                <a:latin typeface="+mn-lt"/>
                <a:ea typeface="+mn-ea"/>
                <a:cs typeface="+mn-cs"/>
              </a:rPr>
              <a:t>~ the local church/organization, how you interacted with them, encouraged them</a:t>
            </a:r>
          </a:p>
          <a:p>
            <a:pPr rtl="0"/>
            <a:r>
              <a:rPr lang="en-US" sz="1200" b="0" kern="1200" dirty="0">
                <a:solidFill>
                  <a:schemeClr val="tx1">
                    <a:lumMod val="50000"/>
                  </a:schemeClr>
                </a:solidFill>
                <a:effectLst/>
                <a:latin typeface="+mn-lt"/>
                <a:ea typeface="+mn-ea"/>
                <a:cs typeface="+mn-cs"/>
              </a:rPr>
              <a:t>~ the leaders and members you worked with </a:t>
            </a:r>
          </a:p>
          <a:p>
            <a:pPr rtl="0"/>
            <a:r>
              <a:rPr lang="en-US" sz="1200" b="0" kern="1200" dirty="0">
                <a:solidFill>
                  <a:schemeClr val="tx1">
                    <a:lumMod val="50000"/>
                  </a:schemeClr>
                </a:solidFill>
                <a:effectLst/>
                <a:latin typeface="+mn-lt"/>
                <a:ea typeface="+mn-ea"/>
                <a:cs typeface="+mn-cs"/>
              </a:rPr>
              <a:t>~ individuals you've met</a:t>
            </a:r>
          </a:p>
          <a:p>
            <a:pPr rtl="0"/>
            <a:r>
              <a:rPr lang="en-US" sz="1200" b="0" kern="1200" dirty="0">
                <a:solidFill>
                  <a:schemeClr val="tx1">
                    <a:lumMod val="50000"/>
                  </a:schemeClr>
                </a:solidFill>
                <a:effectLst/>
                <a:latin typeface="+mn-lt"/>
                <a:ea typeface="+mn-ea"/>
                <a:cs typeface="+mn-cs"/>
              </a:rPr>
              <a:t>~ team dynamics</a:t>
            </a:r>
          </a:p>
          <a:p>
            <a:pPr rtl="0"/>
            <a:r>
              <a:rPr lang="en-US" sz="1200" b="0" kern="1200" dirty="0">
                <a:solidFill>
                  <a:schemeClr val="tx1">
                    <a:lumMod val="50000"/>
                  </a:schemeClr>
                </a:solidFill>
                <a:effectLst/>
                <a:latin typeface="+mn-lt"/>
                <a:ea typeface="+mn-ea"/>
                <a:cs typeface="+mn-cs"/>
              </a:rPr>
              <a:t>~ activities </a:t>
            </a:r>
          </a:p>
          <a:p>
            <a:pPr rtl="0"/>
            <a:r>
              <a:rPr lang="en-US" sz="1200" b="0" kern="1200" dirty="0">
                <a:solidFill>
                  <a:schemeClr val="tx1">
                    <a:lumMod val="50000"/>
                  </a:schemeClr>
                </a:solidFill>
                <a:effectLst/>
                <a:latin typeface="+mn-lt"/>
                <a:ea typeface="+mn-ea"/>
                <a:cs typeface="+mn-cs"/>
              </a:rPr>
              <a:t>~ stories of people you've met, or things you've experienced</a:t>
            </a:r>
          </a:p>
          <a:p>
            <a:pPr rtl="0"/>
            <a:r>
              <a:rPr lang="en-US" sz="1200" b="0" kern="1200" dirty="0">
                <a:solidFill>
                  <a:schemeClr val="tx1">
                    <a:lumMod val="50000"/>
                  </a:schemeClr>
                </a:solidFill>
                <a:effectLst/>
                <a:latin typeface="+mn-lt"/>
                <a:ea typeface="+mn-ea"/>
                <a:cs typeface="+mn-cs"/>
              </a:rPr>
              <a:t>~ observing the life of a missionary, church planters- sacrifices, diligence, focus on gospel, courage</a:t>
            </a:r>
          </a:p>
          <a:p>
            <a:pPr rtl="0"/>
            <a:r>
              <a:rPr lang="en-US" sz="1200" b="0" kern="1200" dirty="0">
                <a:solidFill>
                  <a:schemeClr val="tx1">
                    <a:lumMod val="50000"/>
                  </a:schemeClr>
                </a:solidFill>
                <a:effectLst/>
                <a:latin typeface="+mn-lt"/>
                <a:ea typeface="+mn-ea"/>
                <a:cs typeface="+mn-cs"/>
              </a:rPr>
              <a:t>We'll collate your picks and let you know which one(s) you'll do. That will give you time to start preparing your talk.</a:t>
            </a:r>
          </a:p>
          <a:p>
            <a:pPr rtl="0"/>
            <a:r>
              <a:rPr lang="en-US" sz="1200" b="0" kern="1200" dirty="0">
                <a:solidFill>
                  <a:schemeClr val="tx1">
                    <a:lumMod val="50000"/>
                  </a:schemeClr>
                </a:solidFill>
                <a:effectLst/>
                <a:latin typeface="+mn-lt"/>
                <a:ea typeface="+mn-ea"/>
                <a:cs typeface="+mn-cs"/>
              </a:rPr>
              <a:t>(choose 3 or 4 photos, perhaps a video, that go with the theme you've picked - send them to Paul and Shelley)</a:t>
            </a:r>
          </a:p>
          <a:p>
            <a:pPr rtl="0"/>
            <a:r>
              <a:rPr lang="en-US" sz="1200" b="0" kern="1200" dirty="0">
                <a:solidFill>
                  <a:schemeClr val="tx1">
                    <a:lumMod val="50000"/>
                  </a:schemeClr>
                </a:solidFill>
                <a:effectLst/>
                <a:latin typeface="+mn-lt"/>
                <a:ea typeface="+mn-ea"/>
                <a:cs typeface="+mn-cs"/>
              </a:rPr>
              <a:t/>
            </a:r>
            <a:br>
              <a:rPr lang="en-US" sz="1200" b="0" kern="1200" dirty="0">
                <a:solidFill>
                  <a:schemeClr val="tx1">
                    <a:lumMod val="50000"/>
                  </a:schemeClr>
                </a:solidFill>
                <a:effectLst/>
                <a:latin typeface="+mn-lt"/>
                <a:ea typeface="+mn-ea"/>
                <a:cs typeface="+mn-cs"/>
              </a:rPr>
            </a:br>
            <a:endParaRPr lang="en-US" sz="1200" b="0" kern="1200" dirty="0">
              <a:solidFill>
                <a:schemeClr val="tx1">
                  <a:lumMod val="50000"/>
                </a:schemeClr>
              </a:solidFill>
              <a:effectLst/>
              <a:latin typeface="+mn-lt"/>
              <a:ea typeface="+mn-ea"/>
              <a:cs typeface="+mn-cs"/>
            </a:endParaRPr>
          </a:p>
          <a:p>
            <a:pPr rtl="0"/>
            <a:r>
              <a:rPr lang="en-US" sz="1200" b="1" kern="1200" dirty="0">
                <a:solidFill>
                  <a:schemeClr val="tx1">
                    <a:lumMod val="50000"/>
                  </a:schemeClr>
                </a:solidFill>
                <a:effectLst/>
                <a:latin typeface="+mn-lt"/>
                <a:ea typeface="+mn-ea"/>
                <a:cs typeface="+mn-cs"/>
              </a:rPr>
              <a:t>2. Prepare a personal testimony about the Project </a:t>
            </a:r>
            <a:r>
              <a:rPr lang="en-US" sz="1200" b="0" i="1" kern="1200" dirty="0">
                <a:solidFill>
                  <a:schemeClr val="tx1">
                    <a:lumMod val="50000"/>
                  </a:schemeClr>
                </a:solidFill>
                <a:effectLst/>
                <a:latin typeface="+mn-lt"/>
                <a:ea typeface="+mn-ea"/>
                <a:cs typeface="+mn-cs"/>
              </a:rPr>
              <a:t>(pick some of these to frame your report - don't have to include all)</a:t>
            </a:r>
            <a:endParaRPr lang="en-US" sz="1200" b="0" kern="1200" dirty="0">
              <a:solidFill>
                <a:schemeClr val="tx1">
                  <a:lumMod val="50000"/>
                </a:schemeClr>
              </a:solidFill>
              <a:effectLst/>
              <a:latin typeface="+mn-lt"/>
              <a:ea typeface="+mn-ea"/>
              <a:cs typeface="+mn-cs"/>
            </a:endParaRPr>
          </a:p>
          <a:p>
            <a:pPr rtl="0"/>
            <a:r>
              <a:rPr lang="en-US" sz="1200" b="0" kern="1200" dirty="0">
                <a:solidFill>
                  <a:schemeClr val="tx1">
                    <a:lumMod val="50000"/>
                  </a:schemeClr>
                </a:solidFill>
                <a:effectLst/>
                <a:latin typeface="+mn-lt"/>
                <a:ea typeface="+mn-ea"/>
                <a:cs typeface="+mn-cs"/>
              </a:rPr>
              <a:t>~ what your expectations were, before going</a:t>
            </a:r>
          </a:p>
          <a:p>
            <a:pPr rtl="0"/>
            <a:r>
              <a:rPr lang="en-US" sz="1200" b="0" kern="1200" dirty="0">
                <a:solidFill>
                  <a:schemeClr val="tx1">
                    <a:lumMod val="50000"/>
                  </a:schemeClr>
                </a:solidFill>
                <a:effectLst/>
                <a:latin typeface="+mn-lt"/>
                <a:ea typeface="+mn-ea"/>
                <a:cs typeface="+mn-cs"/>
              </a:rPr>
              <a:t>~ a person you met who impacted you</a:t>
            </a:r>
          </a:p>
          <a:p>
            <a:pPr rtl="0"/>
            <a:r>
              <a:rPr lang="en-US" sz="1200" b="0" kern="1200" dirty="0">
                <a:solidFill>
                  <a:schemeClr val="tx1">
                    <a:lumMod val="50000"/>
                  </a:schemeClr>
                </a:solidFill>
                <a:effectLst/>
                <a:latin typeface="+mn-lt"/>
                <a:ea typeface="+mn-ea"/>
                <a:cs typeface="+mn-cs"/>
              </a:rPr>
              <a:t>~ an incident/story that impacted you</a:t>
            </a:r>
          </a:p>
          <a:p>
            <a:pPr rtl="0"/>
            <a:r>
              <a:rPr lang="en-US" sz="1200" b="0" kern="1200" dirty="0">
                <a:solidFill>
                  <a:schemeClr val="tx1">
                    <a:lumMod val="50000"/>
                  </a:schemeClr>
                </a:solidFill>
                <a:effectLst/>
                <a:latin typeface="+mn-lt"/>
                <a:ea typeface="+mn-ea"/>
                <a:cs typeface="+mn-cs"/>
              </a:rPr>
              <a:t>~ why you're glad you went, how you were stretched, </a:t>
            </a:r>
            <a:r>
              <a:rPr lang="en-US" sz="1200" b="0" kern="1200" dirty="0" err="1">
                <a:solidFill>
                  <a:schemeClr val="tx1">
                    <a:lumMod val="50000"/>
                  </a:schemeClr>
                </a:solidFill>
                <a:effectLst/>
                <a:latin typeface="+mn-lt"/>
                <a:ea typeface="+mn-ea"/>
                <a:cs typeface="+mn-cs"/>
              </a:rPr>
              <a:t>etc</a:t>
            </a:r>
            <a:endParaRPr lang="en-US" sz="1200" b="0" kern="1200" dirty="0">
              <a:solidFill>
                <a:schemeClr val="tx1">
                  <a:lumMod val="50000"/>
                </a:schemeClr>
              </a:solidFill>
              <a:effectLst/>
              <a:latin typeface="+mn-lt"/>
              <a:ea typeface="+mn-ea"/>
              <a:cs typeface="+mn-cs"/>
            </a:endParaRPr>
          </a:p>
          <a:p>
            <a:pPr rtl="0"/>
            <a:r>
              <a:rPr lang="en-US" sz="1200" b="0" kern="1200" dirty="0">
                <a:solidFill>
                  <a:schemeClr val="tx1">
                    <a:lumMod val="50000"/>
                  </a:schemeClr>
                </a:solidFill>
                <a:effectLst/>
                <a:latin typeface="+mn-lt"/>
                <a:ea typeface="+mn-ea"/>
                <a:cs typeface="+mn-cs"/>
              </a:rPr>
              <a:t>~ why ROOTS should be doing more "Remember the Poor" Projects</a:t>
            </a:r>
          </a:p>
          <a:p>
            <a:pPr rtl="0"/>
            <a:r>
              <a:rPr lang="en-US" sz="1200" b="0" kern="1200" dirty="0">
                <a:solidFill>
                  <a:schemeClr val="tx1">
                    <a:lumMod val="50000"/>
                  </a:schemeClr>
                </a:solidFill>
                <a:effectLst/>
                <a:latin typeface="+mn-lt"/>
                <a:ea typeface="+mn-ea"/>
                <a:cs typeface="+mn-cs"/>
              </a:rPr>
              <a:t>(choose an extra photo if you wish, for this part of the presentation, and send them to Paul and Shelley)</a:t>
            </a:r>
          </a:p>
          <a:p>
            <a:endParaRPr lang="en-US" dirty="0"/>
          </a:p>
        </p:txBody>
      </p:sp>
      <p:sp>
        <p:nvSpPr>
          <p:cNvPr id="4" name="Slide Number Placeholder 3"/>
          <p:cNvSpPr>
            <a:spLocks noGrp="1"/>
          </p:cNvSpPr>
          <p:nvPr>
            <p:ph type="sldNum" sz="quarter" idx="5"/>
          </p:nvPr>
        </p:nvSpPr>
        <p:spPr/>
        <p:txBody>
          <a:bodyPr/>
          <a:lstStyle/>
          <a:p>
            <a:fld id="{69C971FF-EF28-4195-A575-329446EFAA55}" type="slidenum">
              <a:rPr lang="en-US" smtClean="0"/>
              <a:t>2</a:t>
            </a:fld>
            <a:endParaRPr lang="en-US"/>
          </a:p>
        </p:txBody>
      </p:sp>
    </p:spTree>
    <p:extLst>
      <p:ext uri="{BB962C8B-B14F-4D97-AF65-F5344CB8AC3E}">
        <p14:creationId xmlns:p14="http://schemas.microsoft.com/office/powerpoint/2010/main" val="3150197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CC701-D80A-463B-8415-A85485312088}" type="slidenum">
              <a:rPr lang="en-US" smtClean="0"/>
              <a:t>3</a:t>
            </a:fld>
            <a:endParaRPr lang="en-US"/>
          </a:p>
        </p:txBody>
      </p:sp>
    </p:spTree>
    <p:extLst>
      <p:ext uri="{BB962C8B-B14F-4D97-AF65-F5344CB8AC3E}">
        <p14:creationId xmlns:p14="http://schemas.microsoft.com/office/powerpoint/2010/main" val="4136793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key item driving poverty is the lack of education. Average person in Tactic has 4.25yrs of education. Without education these people will continue to do </a:t>
            </a:r>
            <a:r>
              <a:rPr lang="en-US" dirty="0" err="1"/>
              <a:t>labour</a:t>
            </a:r>
            <a:r>
              <a:rPr lang="en-US" dirty="0"/>
              <a:t> jobs that pay less than minimum wage. </a:t>
            </a:r>
            <a:r>
              <a:rPr lang="en-US"/>
              <a:t>Guatemalans </a:t>
            </a:r>
            <a:r>
              <a:rPr lang="en-US" dirty="0"/>
              <a:t>are hard working people. The idea of adolescent does not happen in Guatemala, because everyone in the family has a role to play and everybody has a job to do. If they do not do the work, then that task does not happen, so at a young age kids are taught that they have a part to play in helping the bigger picture. This is why kids as young as 6yrs old are taught that they need to contribute in helping the family earn money to support the family, and neglect their education. As a result Impact Ministries are trying to provide a better living for these communities, educating people that God does not want you to live in these poor standards</a:t>
            </a:r>
          </a:p>
          <a:p>
            <a:endParaRPr lang="en-US" dirty="0"/>
          </a:p>
          <a:p>
            <a:r>
              <a:rPr lang="en-US" dirty="0"/>
              <a:t>Impact Ministries saw a need to help these families to continue education and develop </a:t>
            </a:r>
          </a:p>
          <a:p>
            <a:endParaRPr lang="en-US" dirty="0"/>
          </a:p>
          <a:p>
            <a:r>
              <a:rPr lang="en-US" dirty="0"/>
              <a:t>Kid would go work at butcher shops, carry wood, pick tomatoes, take care of siblings while parents</a:t>
            </a:r>
          </a:p>
          <a:p>
            <a:endParaRPr lang="en-US" dirty="0"/>
          </a:p>
          <a:p>
            <a:r>
              <a:rPr lang="en-US" dirty="0"/>
              <a:t>In Guatemala, Laws are only a suggestion.</a:t>
            </a:r>
          </a:p>
        </p:txBody>
      </p:sp>
      <p:sp>
        <p:nvSpPr>
          <p:cNvPr id="4" name="Slide Number Placeholder 3"/>
          <p:cNvSpPr>
            <a:spLocks noGrp="1"/>
          </p:cNvSpPr>
          <p:nvPr>
            <p:ph type="sldNum" sz="quarter" idx="5"/>
          </p:nvPr>
        </p:nvSpPr>
        <p:spPr/>
        <p:txBody>
          <a:bodyPr/>
          <a:lstStyle/>
          <a:p>
            <a:fld id="{69C971FF-EF28-4195-A575-329446EFAA55}" type="slidenum">
              <a:rPr lang="en-US" smtClean="0"/>
              <a:t>4</a:t>
            </a:fld>
            <a:endParaRPr lang="en-US"/>
          </a:p>
        </p:txBody>
      </p:sp>
    </p:spTree>
    <p:extLst>
      <p:ext uri="{BB962C8B-B14F-4D97-AF65-F5344CB8AC3E}">
        <p14:creationId xmlns:p14="http://schemas.microsoft.com/office/powerpoint/2010/main" val="2955928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a:solidFill>
                  <a:schemeClr val="tx1">
                    <a:lumMod val="50000"/>
                  </a:schemeClr>
                </a:solidFill>
                <a:effectLst/>
                <a:latin typeface="+mn-lt"/>
                <a:ea typeface="+mn-ea"/>
                <a:cs typeface="+mn-cs"/>
              </a:rPr>
              <a:t>Schools</a:t>
            </a:r>
          </a:p>
          <a:p>
            <a:r>
              <a:rPr lang="en-US" sz="1200" b="0" kern="1200" dirty="0">
                <a:solidFill>
                  <a:schemeClr val="tx1">
                    <a:lumMod val="50000"/>
                  </a:schemeClr>
                </a:solidFill>
                <a:effectLst/>
                <a:latin typeface="+mn-lt"/>
                <a:ea typeface="+mn-ea"/>
                <a:cs typeface="+mn-cs"/>
              </a:rPr>
              <a:t>In the rural areas around Tactic, more than 80 percent of the adults are illiterate, leaving them disenfranchised and isolated. Many parents don’t understand the value of education and prefer to put their children to work, to help earn money to sustain the family. Often these children have never held a pencil or crayon in their hand.</a:t>
            </a:r>
          </a:p>
          <a:p>
            <a:endParaRPr lang="en-US" sz="1200" b="0" kern="1200" dirty="0">
              <a:solidFill>
                <a:schemeClr val="tx1">
                  <a:lumMod val="50000"/>
                </a:schemeClr>
              </a:solidFill>
              <a:effectLst/>
              <a:latin typeface="+mn-lt"/>
              <a:ea typeface="+mn-ea"/>
              <a:cs typeface="+mn-cs"/>
            </a:endParaRPr>
          </a:p>
          <a:p>
            <a:r>
              <a:rPr lang="en-US" sz="1200" b="0" kern="1200" dirty="0">
                <a:solidFill>
                  <a:schemeClr val="tx1">
                    <a:lumMod val="50000"/>
                  </a:schemeClr>
                </a:solidFill>
                <a:effectLst/>
                <a:latin typeface="+mn-lt"/>
                <a:ea typeface="+mn-ea"/>
                <a:cs typeface="+mn-cs"/>
              </a:rPr>
              <a:t>There are</a:t>
            </a:r>
            <a:endParaRPr lang="en-US" dirty="0"/>
          </a:p>
        </p:txBody>
      </p:sp>
      <p:sp>
        <p:nvSpPr>
          <p:cNvPr id="4" name="Slide Number Placeholder 3"/>
          <p:cNvSpPr>
            <a:spLocks noGrp="1"/>
          </p:cNvSpPr>
          <p:nvPr>
            <p:ph type="sldNum" sz="quarter" idx="5"/>
          </p:nvPr>
        </p:nvSpPr>
        <p:spPr/>
        <p:txBody>
          <a:bodyPr/>
          <a:lstStyle/>
          <a:p>
            <a:fld id="{69C971FF-EF28-4195-A575-329446EFAA55}" type="slidenum">
              <a:rPr lang="en-US" smtClean="0"/>
              <a:t>5</a:t>
            </a:fld>
            <a:endParaRPr lang="en-US"/>
          </a:p>
        </p:txBody>
      </p:sp>
    </p:spTree>
    <p:extLst>
      <p:ext uri="{BB962C8B-B14F-4D97-AF65-F5344CB8AC3E}">
        <p14:creationId xmlns:p14="http://schemas.microsoft.com/office/powerpoint/2010/main" val="1053550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way we show love, we hope kids </a:t>
            </a:r>
            <a:r>
              <a:rPr lang="en-US" dirty="0" err="1"/>
              <a:t>aer</a:t>
            </a:r>
            <a:r>
              <a:rPr lang="en-US" dirty="0"/>
              <a:t> going to sleep and remembering how the missionaries behaved and how they want to proceed in their walk with Christ.</a:t>
            </a:r>
          </a:p>
          <a:p>
            <a:endParaRPr lang="en-US" dirty="0"/>
          </a:p>
          <a:p>
            <a:r>
              <a:rPr lang="en-US" dirty="0"/>
              <a:t>Like in Asia, teachers are highly regarded in Guatemala as they help shape the minds of the next generation</a:t>
            </a:r>
          </a:p>
        </p:txBody>
      </p:sp>
      <p:sp>
        <p:nvSpPr>
          <p:cNvPr id="4" name="Slide Number Placeholder 3"/>
          <p:cNvSpPr>
            <a:spLocks noGrp="1"/>
          </p:cNvSpPr>
          <p:nvPr>
            <p:ph type="sldNum" sz="quarter" idx="5"/>
          </p:nvPr>
        </p:nvSpPr>
        <p:spPr/>
        <p:txBody>
          <a:bodyPr/>
          <a:lstStyle/>
          <a:p>
            <a:fld id="{69C971FF-EF28-4195-A575-329446EFAA55}" type="slidenum">
              <a:rPr lang="en-US" smtClean="0"/>
              <a:t>6</a:t>
            </a:fld>
            <a:endParaRPr lang="en-US"/>
          </a:p>
        </p:txBody>
      </p:sp>
    </p:spTree>
    <p:extLst>
      <p:ext uri="{BB962C8B-B14F-4D97-AF65-F5344CB8AC3E}">
        <p14:creationId xmlns:p14="http://schemas.microsoft.com/office/powerpoint/2010/main" val="2709344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History</a:t>
            </a:r>
          </a:p>
          <a:p>
            <a:pPr marL="171450" indent="-171450">
              <a:buFontTx/>
              <a:buChar char="-"/>
            </a:pPr>
            <a:r>
              <a:rPr lang="en-US" dirty="0"/>
              <a:t>Historical accounts of how Guatemala is how it is today</a:t>
            </a:r>
          </a:p>
          <a:p>
            <a:pPr marL="171450" indent="-171450">
              <a:buFontTx/>
              <a:buChar char="-"/>
            </a:pPr>
            <a:r>
              <a:rPr lang="en-US" dirty="0"/>
              <a:t>Synchronism (example: The Catholic church encouraged the interweaving of Mayan and Catholic religions to make it more appealing for the locals to adapt Catholicism)</a:t>
            </a:r>
          </a:p>
          <a:p>
            <a:pPr marL="171450" indent="-171450">
              <a:buFontTx/>
              <a:buChar char="-"/>
            </a:pPr>
            <a:endParaRPr lang="en-US" dirty="0"/>
          </a:p>
          <a:p>
            <a:endParaRPr lang="en-US" dirty="0"/>
          </a:p>
          <a:p>
            <a:r>
              <a:rPr lang="en-US" dirty="0"/>
              <a:t>Visited numerous landmarks</a:t>
            </a:r>
          </a:p>
          <a:p>
            <a:pPr marL="171450" indent="-171450">
              <a:buFontTx/>
              <a:buChar char="-"/>
            </a:pPr>
            <a:r>
              <a:rPr lang="en-US" dirty="0"/>
              <a:t>Parliament building</a:t>
            </a:r>
          </a:p>
          <a:p>
            <a:pPr marL="171450" indent="-171450">
              <a:buFontTx/>
              <a:buChar char="-"/>
            </a:pPr>
            <a:r>
              <a:rPr lang="en-US" dirty="0"/>
              <a:t>Sinkhole (where Mayan witch doctors preform rituals to seek assistance from the Underworld) – do not be intimidated by this as Christ is in us and we are his ambassadors.</a:t>
            </a:r>
          </a:p>
          <a:p>
            <a:pPr marL="171450" indent="-171450">
              <a:buFontTx/>
              <a:buChar char="-"/>
            </a:pPr>
            <a:r>
              <a:rPr lang="en-US" dirty="0"/>
              <a:t>Visited </a:t>
            </a:r>
            <a:r>
              <a:rPr lang="en-US" dirty="0" err="1"/>
              <a:t>Chixim</a:t>
            </a:r>
            <a:r>
              <a:rPr lang="en-US" dirty="0"/>
              <a:t> (a Catholic church that mixes the Mayan Corn God with Catholicism) </a:t>
            </a:r>
          </a:p>
          <a:p>
            <a:pPr marL="171450" indent="-171450">
              <a:buFontTx/>
              <a:buChar char="-"/>
            </a:pPr>
            <a:endParaRPr lang="en-US" dirty="0"/>
          </a:p>
          <a:p>
            <a:pPr marL="0" indent="0">
              <a:buFontTx/>
              <a:buNone/>
            </a:pPr>
            <a:r>
              <a:rPr lang="en-US" dirty="0"/>
              <a:t>Market Activity</a:t>
            </a:r>
          </a:p>
          <a:p>
            <a:pPr marL="171450" indent="-171450">
              <a:buFontTx/>
              <a:buChar char="-"/>
            </a:pPr>
            <a:r>
              <a:rPr lang="en-US" dirty="0"/>
              <a:t>An opportunity to complete a checklist of items with a limited amount of cash at the local market</a:t>
            </a:r>
          </a:p>
          <a:p>
            <a:pPr marL="171450" indent="-171450">
              <a:buFontTx/>
              <a:buChar char="-"/>
            </a:pPr>
            <a:endParaRPr lang="en-US" dirty="0"/>
          </a:p>
          <a:p>
            <a:pPr marL="0" indent="0">
              <a:buFontTx/>
              <a:buNone/>
            </a:pPr>
            <a:r>
              <a:rPr lang="en-US" dirty="0"/>
              <a:t>Cultural Night and Experience</a:t>
            </a:r>
          </a:p>
          <a:p>
            <a:pPr marL="171450" indent="-171450">
              <a:buFontTx/>
              <a:buChar char="-"/>
            </a:pPr>
            <a:r>
              <a:rPr lang="en-US" dirty="0"/>
              <a:t>A day in the live of a Guatemalan Man or Woman.</a:t>
            </a:r>
          </a:p>
          <a:p>
            <a:pPr marL="171450" indent="-171450">
              <a:buFontTx/>
              <a:buChar char="-"/>
            </a:pPr>
            <a:r>
              <a:rPr lang="en-US" dirty="0"/>
              <a:t>Shared discussions with the Guatemalan teachers to hear each other’s history and story</a:t>
            </a:r>
          </a:p>
          <a:p>
            <a:pPr marL="171450" indent="-171450">
              <a:buFontTx/>
              <a:buChar char="-"/>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69C971FF-EF28-4195-A575-329446EFAA55}" type="slidenum">
              <a:rPr lang="en-US" smtClean="0"/>
              <a:t>7</a:t>
            </a:fld>
            <a:endParaRPr lang="en-US"/>
          </a:p>
        </p:txBody>
      </p:sp>
    </p:spTree>
    <p:extLst>
      <p:ext uri="{BB962C8B-B14F-4D97-AF65-F5344CB8AC3E}">
        <p14:creationId xmlns:p14="http://schemas.microsoft.com/office/powerpoint/2010/main" val="38593179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met with the principle at the school of </a:t>
            </a:r>
            <a:r>
              <a:rPr lang="en-US" dirty="0" err="1"/>
              <a:t>Mocohan</a:t>
            </a:r>
            <a:r>
              <a:rPr lang="en-US" dirty="0"/>
              <a:t> (pronounced: Mac-</a:t>
            </a:r>
            <a:r>
              <a:rPr lang="en-US" dirty="0" err="1"/>
              <a:t>qwon</a:t>
            </a:r>
            <a:r>
              <a:rPr lang="en-US" dirty="0"/>
              <a:t>), he told us a story of faith…</a:t>
            </a:r>
          </a:p>
          <a:p>
            <a:endParaRPr lang="en-US" dirty="0"/>
          </a:p>
          <a:p>
            <a:r>
              <a:rPr lang="en-US" dirty="0"/>
              <a:t>Currently there is a water constraint at the school as the current water well does not provide enough water to support the growing community. Furthermore, the well water is contaminated which caused the kids to get sick. The principle gathered all the teachers and discussed how could they resolve this problem. A student overheard their discussion and commented, that why don’t we pray for it? They did.. And within a week a large downpour of rain lasting many days, after of which, a previously dried river bed around the school was filled providing an alternative water source. A blessing!</a:t>
            </a:r>
          </a:p>
          <a:p>
            <a:endParaRPr lang="en-US" dirty="0"/>
          </a:p>
          <a:p>
            <a:r>
              <a:rPr lang="en-US" dirty="0"/>
              <a:t>Sometimes the kids think the elders are teaching them, but in fact the kids are teaching us. What faith!</a:t>
            </a:r>
          </a:p>
        </p:txBody>
      </p:sp>
      <p:sp>
        <p:nvSpPr>
          <p:cNvPr id="4" name="Slide Number Placeholder 3"/>
          <p:cNvSpPr>
            <a:spLocks noGrp="1"/>
          </p:cNvSpPr>
          <p:nvPr>
            <p:ph type="sldNum" sz="quarter" idx="5"/>
          </p:nvPr>
        </p:nvSpPr>
        <p:spPr/>
        <p:txBody>
          <a:bodyPr/>
          <a:lstStyle/>
          <a:p>
            <a:fld id="{69C971FF-EF28-4195-A575-329446EFAA55}" type="slidenum">
              <a:rPr lang="en-US" smtClean="0"/>
              <a:t>9</a:t>
            </a:fld>
            <a:endParaRPr lang="en-US"/>
          </a:p>
        </p:txBody>
      </p:sp>
    </p:spTree>
    <p:extLst>
      <p:ext uri="{BB962C8B-B14F-4D97-AF65-F5344CB8AC3E}">
        <p14:creationId xmlns:p14="http://schemas.microsoft.com/office/powerpoint/2010/main" val="1718520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Reflection</a:t>
            </a:r>
          </a:p>
        </p:txBody>
      </p:sp>
      <p:sp>
        <p:nvSpPr>
          <p:cNvPr id="4" name="Slide Number Placeholder 3"/>
          <p:cNvSpPr>
            <a:spLocks noGrp="1"/>
          </p:cNvSpPr>
          <p:nvPr>
            <p:ph type="sldNum" sz="quarter" idx="5"/>
          </p:nvPr>
        </p:nvSpPr>
        <p:spPr/>
        <p:txBody>
          <a:bodyPr/>
          <a:lstStyle/>
          <a:p>
            <a:fld id="{69C971FF-EF28-4195-A575-329446EFAA55}" type="slidenum">
              <a:rPr lang="en-US" smtClean="0"/>
              <a:t>10</a:t>
            </a:fld>
            <a:endParaRPr lang="en-US"/>
          </a:p>
        </p:txBody>
      </p:sp>
    </p:spTree>
    <p:extLst>
      <p:ext uri="{BB962C8B-B14F-4D97-AF65-F5344CB8AC3E}">
        <p14:creationId xmlns:p14="http://schemas.microsoft.com/office/powerpoint/2010/main" val="11692762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D2364EC2-50A6-49DF-9E65-A07973BC23FE}" type="datetimeFigureOut">
              <a:rPr lang="en-CA" smtClean="0"/>
              <a:t>2019-08-11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ED03D0A-16CC-4093-9A19-43A61D68A4E1}" type="slidenum">
              <a:rPr lang="en-CA" smtClean="0"/>
              <a:t>‹#›</a:t>
            </a:fld>
            <a:endParaRPr lang="en-CA"/>
          </a:p>
        </p:txBody>
      </p:sp>
    </p:spTree>
    <p:extLst>
      <p:ext uri="{BB962C8B-B14F-4D97-AF65-F5344CB8AC3E}">
        <p14:creationId xmlns:p14="http://schemas.microsoft.com/office/powerpoint/2010/main" val="22382403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D2364EC2-50A6-49DF-9E65-A07973BC23FE}" type="datetimeFigureOut">
              <a:rPr lang="en-CA" smtClean="0"/>
              <a:t>2019-08-11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ED03D0A-16CC-4093-9A19-43A61D68A4E1}" type="slidenum">
              <a:rPr lang="en-CA" smtClean="0"/>
              <a:t>‹#›</a:t>
            </a:fld>
            <a:endParaRPr lang="en-CA"/>
          </a:p>
        </p:txBody>
      </p:sp>
    </p:spTree>
    <p:extLst>
      <p:ext uri="{BB962C8B-B14F-4D97-AF65-F5344CB8AC3E}">
        <p14:creationId xmlns:p14="http://schemas.microsoft.com/office/powerpoint/2010/main" val="2141068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D2364EC2-50A6-49DF-9E65-A07973BC23FE}" type="datetimeFigureOut">
              <a:rPr lang="en-CA" smtClean="0"/>
              <a:t>2019-08-11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ED03D0A-16CC-4093-9A19-43A61D68A4E1}" type="slidenum">
              <a:rPr lang="en-CA" smtClean="0"/>
              <a:t>‹#›</a:t>
            </a:fld>
            <a:endParaRPr lang="en-CA"/>
          </a:p>
        </p:txBody>
      </p:sp>
    </p:spTree>
    <p:extLst>
      <p:ext uri="{BB962C8B-B14F-4D97-AF65-F5344CB8AC3E}">
        <p14:creationId xmlns:p14="http://schemas.microsoft.com/office/powerpoint/2010/main" val="54937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D2364EC2-50A6-49DF-9E65-A07973BC23FE}" type="datetimeFigureOut">
              <a:rPr lang="en-CA" smtClean="0"/>
              <a:t>2019-08-11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ED03D0A-16CC-4093-9A19-43A61D68A4E1}" type="slidenum">
              <a:rPr lang="en-CA" smtClean="0"/>
              <a:t>‹#›</a:t>
            </a:fld>
            <a:endParaRPr lang="en-CA"/>
          </a:p>
        </p:txBody>
      </p:sp>
    </p:spTree>
    <p:extLst>
      <p:ext uri="{BB962C8B-B14F-4D97-AF65-F5344CB8AC3E}">
        <p14:creationId xmlns:p14="http://schemas.microsoft.com/office/powerpoint/2010/main" val="390334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2364EC2-50A6-49DF-9E65-A07973BC23FE}" type="datetimeFigureOut">
              <a:rPr lang="en-CA" smtClean="0"/>
              <a:t>2019-08-11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ED03D0A-16CC-4093-9A19-43A61D68A4E1}" type="slidenum">
              <a:rPr lang="en-CA" smtClean="0"/>
              <a:t>‹#›</a:t>
            </a:fld>
            <a:endParaRPr lang="en-CA"/>
          </a:p>
        </p:txBody>
      </p:sp>
    </p:spTree>
    <p:extLst>
      <p:ext uri="{BB962C8B-B14F-4D97-AF65-F5344CB8AC3E}">
        <p14:creationId xmlns:p14="http://schemas.microsoft.com/office/powerpoint/2010/main" val="1580546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D2364EC2-50A6-49DF-9E65-A07973BC23FE}" type="datetimeFigureOut">
              <a:rPr lang="en-CA" smtClean="0"/>
              <a:t>2019-08-11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ED03D0A-16CC-4093-9A19-43A61D68A4E1}" type="slidenum">
              <a:rPr lang="en-CA" smtClean="0"/>
              <a:t>‹#›</a:t>
            </a:fld>
            <a:endParaRPr lang="en-CA"/>
          </a:p>
        </p:txBody>
      </p:sp>
    </p:spTree>
    <p:extLst>
      <p:ext uri="{BB962C8B-B14F-4D97-AF65-F5344CB8AC3E}">
        <p14:creationId xmlns:p14="http://schemas.microsoft.com/office/powerpoint/2010/main" val="3006500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D2364EC2-50A6-49DF-9E65-A07973BC23FE}" type="datetimeFigureOut">
              <a:rPr lang="en-CA" smtClean="0"/>
              <a:t>2019-08-11</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1ED03D0A-16CC-4093-9A19-43A61D68A4E1}" type="slidenum">
              <a:rPr lang="en-CA" smtClean="0"/>
              <a:t>‹#›</a:t>
            </a:fld>
            <a:endParaRPr lang="en-CA"/>
          </a:p>
        </p:txBody>
      </p:sp>
    </p:spTree>
    <p:extLst>
      <p:ext uri="{BB962C8B-B14F-4D97-AF65-F5344CB8AC3E}">
        <p14:creationId xmlns:p14="http://schemas.microsoft.com/office/powerpoint/2010/main" val="40002709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D2364EC2-50A6-49DF-9E65-A07973BC23FE}" type="datetimeFigureOut">
              <a:rPr lang="en-CA" smtClean="0"/>
              <a:t>2019-08-11</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1ED03D0A-16CC-4093-9A19-43A61D68A4E1}" type="slidenum">
              <a:rPr lang="en-CA" smtClean="0"/>
              <a:t>‹#›</a:t>
            </a:fld>
            <a:endParaRPr lang="en-CA"/>
          </a:p>
        </p:txBody>
      </p:sp>
    </p:spTree>
    <p:extLst>
      <p:ext uri="{BB962C8B-B14F-4D97-AF65-F5344CB8AC3E}">
        <p14:creationId xmlns:p14="http://schemas.microsoft.com/office/powerpoint/2010/main" val="3716322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364EC2-50A6-49DF-9E65-A07973BC23FE}" type="datetimeFigureOut">
              <a:rPr lang="en-CA" smtClean="0"/>
              <a:t>2019-08-11</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1ED03D0A-16CC-4093-9A19-43A61D68A4E1}" type="slidenum">
              <a:rPr lang="en-CA" smtClean="0"/>
              <a:t>‹#›</a:t>
            </a:fld>
            <a:endParaRPr lang="en-CA"/>
          </a:p>
        </p:txBody>
      </p:sp>
    </p:spTree>
    <p:extLst>
      <p:ext uri="{BB962C8B-B14F-4D97-AF65-F5344CB8AC3E}">
        <p14:creationId xmlns:p14="http://schemas.microsoft.com/office/powerpoint/2010/main" val="2371477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2364EC2-50A6-49DF-9E65-A07973BC23FE}" type="datetimeFigureOut">
              <a:rPr lang="en-CA" smtClean="0"/>
              <a:t>2019-08-11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ED03D0A-16CC-4093-9A19-43A61D68A4E1}" type="slidenum">
              <a:rPr lang="en-CA" smtClean="0"/>
              <a:t>‹#›</a:t>
            </a:fld>
            <a:endParaRPr lang="en-CA"/>
          </a:p>
        </p:txBody>
      </p:sp>
    </p:spTree>
    <p:extLst>
      <p:ext uri="{BB962C8B-B14F-4D97-AF65-F5344CB8AC3E}">
        <p14:creationId xmlns:p14="http://schemas.microsoft.com/office/powerpoint/2010/main" val="1638678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2364EC2-50A6-49DF-9E65-A07973BC23FE}" type="datetimeFigureOut">
              <a:rPr lang="en-CA" smtClean="0"/>
              <a:t>2019-08-11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ED03D0A-16CC-4093-9A19-43A61D68A4E1}" type="slidenum">
              <a:rPr lang="en-CA" smtClean="0"/>
              <a:t>‹#›</a:t>
            </a:fld>
            <a:endParaRPr lang="en-CA"/>
          </a:p>
        </p:txBody>
      </p:sp>
    </p:spTree>
    <p:extLst>
      <p:ext uri="{BB962C8B-B14F-4D97-AF65-F5344CB8AC3E}">
        <p14:creationId xmlns:p14="http://schemas.microsoft.com/office/powerpoint/2010/main" val="373286040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364EC2-50A6-49DF-9E65-A07973BC23FE}" type="datetimeFigureOut">
              <a:rPr lang="en-CA" smtClean="0"/>
              <a:t>2019-08-11</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D03D0A-16CC-4093-9A19-43A61D68A4E1}" type="slidenum">
              <a:rPr lang="en-CA" smtClean="0"/>
              <a:t>‹#›</a:t>
            </a:fld>
            <a:endParaRPr lang="en-CA"/>
          </a:p>
        </p:txBody>
      </p:sp>
    </p:spTree>
    <p:extLst>
      <p:ext uri="{BB962C8B-B14F-4D97-AF65-F5344CB8AC3E}">
        <p14:creationId xmlns:p14="http://schemas.microsoft.com/office/powerpoint/2010/main" val="42107384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 Id="rId3" Type="http://schemas.openxmlformats.org/officeDocument/2006/relationships/image" Target="../media/image1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eg"/><Relationship Id="rId3" Type="http://schemas.openxmlformats.org/officeDocument/2006/relationships/image" Target="../media/image1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g"/><Relationship Id="rId3" Type="http://schemas.openxmlformats.org/officeDocument/2006/relationships/image" Target="../media/image2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g"/></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image" Target="../media/image26.jpg"/><Relationship Id="rId1" Type="http://schemas.openxmlformats.org/officeDocument/2006/relationships/slideLayout" Target="../slideLayouts/slideLayout7.xml"/><Relationship Id="rId2" Type="http://schemas.openxmlformats.org/officeDocument/2006/relationships/image" Target="../media/image2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eg"/><Relationship Id="rId3"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eg"/><Relationship Id="rId3"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34.png"/><Relationship Id="rId1" Type="http://schemas.microsoft.com/office/2007/relationships/media" Target="../media/media1.mp4"/><Relationship Id="rId2" Type="http://schemas.openxmlformats.org/officeDocument/2006/relationships/video" Target="../media/media1.mp4"/></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jpeg"/><Relationship Id="rId3" Type="http://schemas.openxmlformats.org/officeDocument/2006/relationships/image" Target="../media/image3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8.jpeg"/><Relationship Id="rId3" Type="http://schemas.openxmlformats.org/officeDocument/2006/relationships/image" Target="../media/image3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0.png"/><Relationship Id="rId3" Type="http://schemas.openxmlformats.org/officeDocument/2006/relationships/image" Target="../media/image4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jp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42.png"/><Relationship Id="rId1" Type="http://schemas.microsoft.com/office/2007/relationships/media" Target="../media/media2.mp4"/><Relationship Id="rId2" Type="http://schemas.openxmlformats.org/officeDocument/2006/relationships/video" Target="../media/media2.mp4"/></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3.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jpg"/><Relationship Id="rId3" Type="http://schemas.openxmlformats.org/officeDocument/2006/relationships/image" Target="../media/image49.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jpg"/><Relationship Id="rId3" Type="http://schemas.openxmlformats.org/officeDocument/2006/relationships/image" Target="../media/image5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video" Target="https://player.vimeo.com/video/317997728?app_id=122963" TargetMode="External"/><Relationship Id="rId2" Type="http://schemas.openxmlformats.org/officeDocument/2006/relationships/slideLayout" Target="../slideLayouts/slideLayout2.xml"/><Relationship Id="rId3" Type="http://schemas.openxmlformats.org/officeDocument/2006/relationships/image" Target="../media/image53.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jp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jpg"/><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g"/><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1.jpg"/><Relationship Id="rId1" Type="http://schemas.openxmlformats.org/officeDocument/2006/relationships/slideLayout" Target="../slideLayouts/slideLayout4.xml"/><Relationship Id="rId2" Type="http://schemas.openxmlformats.org/officeDocument/2006/relationships/image" Target="../media/image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37129" y="2050210"/>
            <a:ext cx="9578788" cy="2387600"/>
          </a:xfrm>
        </p:spPr>
        <p:txBody>
          <a:bodyPr>
            <a:normAutofit fontScale="90000"/>
          </a:bodyPr>
          <a:lstStyle/>
          <a:p>
            <a:r>
              <a:rPr lang="en-US" dirty="0"/>
              <a:t>Guatemala – Mike (July)</a:t>
            </a:r>
            <a:br>
              <a:rPr lang="en-US" dirty="0"/>
            </a:br>
            <a:r>
              <a:rPr lang="en-US" dirty="0"/>
              <a:t>Philippines – Shelley &amp; Paul (May)</a:t>
            </a:r>
            <a:br>
              <a:rPr lang="en-US" dirty="0"/>
            </a:br>
            <a:r>
              <a:rPr lang="en-US" dirty="0" err="1"/>
              <a:t>Gensend</a:t>
            </a:r>
            <a:r>
              <a:rPr lang="en-US" dirty="0"/>
              <a:t> – Susan (June – July) </a:t>
            </a:r>
          </a:p>
        </p:txBody>
      </p:sp>
      <p:sp>
        <p:nvSpPr>
          <p:cNvPr id="3" name="Subtitle 2"/>
          <p:cNvSpPr>
            <a:spLocks noGrp="1"/>
          </p:cNvSpPr>
          <p:nvPr>
            <p:ph type="subTitle" idx="1"/>
          </p:nvPr>
        </p:nvSpPr>
        <p:spPr>
          <a:xfrm>
            <a:off x="1376083" y="660401"/>
            <a:ext cx="9144000" cy="1655762"/>
          </a:xfrm>
        </p:spPr>
        <p:txBody>
          <a:bodyPr>
            <a:normAutofit/>
          </a:bodyPr>
          <a:lstStyle/>
          <a:p>
            <a:r>
              <a:rPr lang="en-US" sz="4000" dirty="0"/>
              <a:t>ROOTs Remember the Poor 2019</a:t>
            </a:r>
          </a:p>
        </p:txBody>
      </p:sp>
    </p:spTree>
    <p:extLst>
      <p:ext uri="{BB962C8B-B14F-4D97-AF65-F5344CB8AC3E}">
        <p14:creationId xmlns:p14="http://schemas.microsoft.com/office/powerpoint/2010/main" val="402501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494DD57-1A90-4541-BC40-CE0DB92E739F}"/>
              </a:ext>
            </a:extLst>
          </p:cNvPr>
          <p:cNvSpPr>
            <a:spLocks noGrp="1"/>
          </p:cNvSpPr>
          <p:nvPr>
            <p:ph type="title"/>
          </p:nvPr>
        </p:nvSpPr>
        <p:spPr>
          <a:xfrm>
            <a:off x="914400" y="274638"/>
            <a:ext cx="9753600" cy="1325562"/>
          </a:xfrm>
        </p:spPr>
        <p:txBody>
          <a:bodyPr/>
          <a:lstStyle/>
          <a:p>
            <a:r>
              <a:rPr lang="en-US" dirty="0"/>
              <a:t>Reflection</a:t>
            </a:r>
          </a:p>
        </p:txBody>
      </p:sp>
      <p:sp>
        <p:nvSpPr>
          <p:cNvPr id="5" name="Content Placeholder 4">
            <a:extLst>
              <a:ext uri="{FF2B5EF4-FFF2-40B4-BE49-F238E27FC236}">
                <a16:creationId xmlns="" xmlns:a16="http://schemas.microsoft.com/office/drawing/2014/main" id="{282CEB88-56B6-4A32-9B97-9E33BA976938}"/>
              </a:ext>
            </a:extLst>
          </p:cNvPr>
          <p:cNvSpPr>
            <a:spLocks noGrp="1"/>
          </p:cNvSpPr>
          <p:nvPr>
            <p:ph idx="1"/>
          </p:nvPr>
        </p:nvSpPr>
        <p:spPr>
          <a:xfrm>
            <a:off x="762000" y="1828800"/>
            <a:ext cx="6400798" cy="4343400"/>
          </a:xfrm>
        </p:spPr>
        <p:txBody>
          <a:bodyPr>
            <a:normAutofit/>
          </a:bodyPr>
          <a:lstStyle/>
          <a:p>
            <a:endParaRPr lang="en-US" dirty="0"/>
          </a:p>
          <a:p>
            <a:r>
              <a:rPr lang="en-US" dirty="0"/>
              <a:t>How are we promoting God’s Culture?</a:t>
            </a:r>
          </a:p>
          <a:p>
            <a:endParaRPr lang="en-US" sz="600" dirty="0"/>
          </a:p>
          <a:p>
            <a:r>
              <a:rPr lang="en-US" dirty="0"/>
              <a:t>Does our abundance in Canada hinder our walk with God? </a:t>
            </a:r>
          </a:p>
          <a:p>
            <a:endParaRPr lang="en-US" sz="600" dirty="0"/>
          </a:p>
          <a:p>
            <a:r>
              <a:rPr lang="en-US" dirty="0"/>
              <a:t>God won’t ask you to do something impossible, only what </a:t>
            </a:r>
            <a:r>
              <a:rPr lang="en-US" u="sng" dirty="0"/>
              <a:t>seems</a:t>
            </a:r>
            <a:r>
              <a:rPr lang="en-US" dirty="0"/>
              <a:t> impossible</a:t>
            </a:r>
          </a:p>
        </p:txBody>
      </p:sp>
      <p:pic>
        <p:nvPicPr>
          <p:cNvPr id="4" name="Picture 3" descr="A couple of people posing for the camera&#10;&#10;Description generated with very high confidence">
            <a:extLst>
              <a:ext uri="{FF2B5EF4-FFF2-40B4-BE49-F238E27FC236}">
                <a16:creationId xmlns="" xmlns:a16="http://schemas.microsoft.com/office/drawing/2014/main" id="{8C146B56-DD80-4E49-B02F-E7D5992B46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2798" y="1828800"/>
            <a:ext cx="4800602" cy="3600452"/>
          </a:xfrm>
          <a:prstGeom prst="rect">
            <a:avLst/>
          </a:prstGeom>
        </p:spPr>
      </p:pic>
    </p:spTree>
    <p:extLst>
      <p:ext uri="{BB962C8B-B14F-4D97-AF65-F5344CB8AC3E}">
        <p14:creationId xmlns:p14="http://schemas.microsoft.com/office/powerpoint/2010/main" val="142169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34E5E7C-8F77-4672-80C3-761C69267414}"/>
              </a:ext>
            </a:extLst>
          </p:cNvPr>
          <p:cNvSpPr>
            <a:spLocks noGrp="1"/>
          </p:cNvSpPr>
          <p:nvPr>
            <p:ph type="title"/>
          </p:nvPr>
        </p:nvSpPr>
        <p:spPr/>
        <p:txBody>
          <a:bodyPr/>
          <a:lstStyle/>
          <a:p>
            <a:r>
              <a:rPr lang="en-US" dirty="0"/>
              <a:t>Why should go</a:t>
            </a:r>
          </a:p>
        </p:txBody>
      </p:sp>
      <p:sp>
        <p:nvSpPr>
          <p:cNvPr id="3" name="Content Placeholder 2">
            <a:extLst>
              <a:ext uri="{FF2B5EF4-FFF2-40B4-BE49-F238E27FC236}">
                <a16:creationId xmlns="" xmlns:a16="http://schemas.microsoft.com/office/drawing/2014/main" id="{1F77ADE6-CC55-4A33-AF0B-6AED12484928}"/>
              </a:ext>
            </a:extLst>
          </p:cNvPr>
          <p:cNvSpPr>
            <a:spLocks noGrp="1"/>
          </p:cNvSpPr>
          <p:nvPr>
            <p:ph sz="half" idx="1"/>
          </p:nvPr>
        </p:nvSpPr>
        <p:spPr>
          <a:xfrm>
            <a:off x="1234867" y="1828800"/>
            <a:ext cx="5851733" cy="4343400"/>
          </a:xfrm>
        </p:spPr>
        <p:txBody>
          <a:bodyPr/>
          <a:lstStyle/>
          <a:p>
            <a:r>
              <a:rPr lang="en-US" dirty="0"/>
              <a:t>Witness the miracle of what God is doing in Guatemala</a:t>
            </a:r>
          </a:p>
          <a:p>
            <a:endParaRPr lang="en-US" sz="600" dirty="0"/>
          </a:p>
          <a:p>
            <a:r>
              <a:rPr lang="en-US" dirty="0"/>
              <a:t>Step out of our routine and our comfort zone and let God give you an experience</a:t>
            </a:r>
          </a:p>
          <a:p>
            <a:endParaRPr lang="en-US" sz="600" dirty="0"/>
          </a:p>
          <a:p>
            <a:r>
              <a:rPr lang="en-US" dirty="0"/>
              <a:t>Vancouver Christian Baptist Church (VCBC) will be going in July 28 to August 7, 2020</a:t>
            </a:r>
          </a:p>
          <a:p>
            <a:endParaRPr lang="en-US" dirty="0"/>
          </a:p>
        </p:txBody>
      </p:sp>
      <p:pic>
        <p:nvPicPr>
          <p:cNvPr id="5" name="Picture 4" descr="A young boy standing next to a child">
            <a:extLst>
              <a:ext uri="{FF2B5EF4-FFF2-40B4-BE49-F238E27FC236}">
                <a16:creationId xmlns="" xmlns:a16="http://schemas.microsoft.com/office/drawing/2014/main" id="{A490F40F-6653-4014-AF83-43D6B32C803C}"/>
              </a:ext>
              <a:ext uri="{C183D7F6-B498-43B3-948B-1728B52AA6E4}">
                <adec:decorative xmlns=""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000" y="1828800"/>
            <a:ext cx="4876800" cy="3657600"/>
          </a:xfrm>
          <a:prstGeom prst="rect">
            <a:avLst/>
          </a:prstGeom>
        </p:spPr>
      </p:pic>
    </p:spTree>
    <p:extLst>
      <p:ext uri="{BB962C8B-B14F-4D97-AF65-F5344CB8AC3E}">
        <p14:creationId xmlns:p14="http://schemas.microsoft.com/office/powerpoint/2010/main" val="2607590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8EA88F02-B274-49A7-A1BF-D001A1055574}"/>
              </a:ext>
            </a:extLst>
          </p:cNvPr>
          <p:cNvSpPr>
            <a:spLocks noGrp="1"/>
          </p:cNvSpPr>
          <p:nvPr>
            <p:ph type="title"/>
          </p:nvPr>
        </p:nvSpPr>
        <p:spPr/>
        <p:txBody>
          <a:bodyPr/>
          <a:lstStyle/>
          <a:p>
            <a:endParaRPr lang="en-US"/>
          </a:p>
        </p:txBody>
      </p:sp>
      <p:sp>
        <p:nvSpPr>
          <p:cNvPr id="7" name="Content Placeholder 6">
            <a:extLst>
              <a:ext uri="{FF2B5EF4-FFF2-40B4-BE49-F238E27FC236}">
                <a16:creationId xmlns="" xmlns:a16="http://schemas.microsoft.com/office/drawing/2014/main" id="{7C1E34A3-2186-4474-AAE6-302DFEA08A98}"/>
              </a:ext>
            </a:extLst>
          </p:cNvPr>
          <p:cNvSpPr txBox="1">
            <a:spLocks noGrp="1"/>
          </p:cNvSpPr>
          <p:nvPr>
            <p:ph idx="1"/>
          </p:nvPr>
        </p:nvSpPr>
        <p:spPr>
          <a:xfrm>
            <a:off x="1219201" y="1828801"/>
            <a:ext cx="9753600" cy="590931"/>
          </a:xfrm>
          <a:prstGeom prst="rect">
            <a:avLst/>
          </a:prstGeom>
          <a:noFill/>
        </p:spPr>
        <p:txBody>
          <a:bodyPr wrap="square" rtlCol="0">
            <a:spAutoFit/>
          </a:bodyPr>
          <a:lstStyle/>
          <a:p>
            <a:pPr marL="45720" indent="0" algn="ctr">
              <a:buNone/>
            </a:pPr>
            <a:r>
              <a:rPr lang="en-US" sz="3600" dirty="0"/>
              <a:t>Dios los </a:t>
            </a:r>
            <a:r>
              <a:rPr lang="en-US" sz="3600" dirty="0" err="1"/>
              <a:t>bendiga</a:t>
            </a:r>
            <a:r>
              <a:rPr lang="en-US" sz="3600" dirty="0"/>
              <a:t>! – God Bless you! </a:t>
            </a:r>
          </a:p>
        </p:txBody>
      </p:sp>
      <p:pic>
        <p:nvPicPr>
          <p:cNvPr id="9" name="Picture 8" descr="Two people smiling for the camera&#10;&#10;Description generated with very high confidence">
            <a:extLst>
              <a:ext uri="{FF2B5EF4-FFF2-40B4-BE49-F238E27FC236}">
                <a16:creationId xmlns="" xmlns:a16="http://schemas.microsoft.com/office/drawing/2014/main" id="{6689E124-AAB4-48FB-8F74-8F8E43BBB9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8400" y="2663120"/>
            <a:ext cx="5029200" cy="3771900"/>
          </a:xfrm>
          <a:prstGeom prst="rect">
            <a:avLst/>
          </a:prstGeom>
        </p:spPr>
      </p:pic>
      <p:pic>
        <p:nvPicPr>
          <p:cNvPr id="11" name="Picture 10" descr="A picture containing corn, food, person, wall&#10;&#10;Description generated with very high confidence">
            <a:extLst>
              <a:ext uri="{FF2B5EF4-FFF2-40B4-BE49-F238E27FC236}">
                <a16:creationId xmlns="" xmlns:a16="http://schemas.microsoft.com/office/drawing/2014/main" id="{3E5DB598-E3EA-4F93-A0AF-0AA0CA0A62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2648331"/>
            <a:ext cx="5029200" cy="3771900"/>
          </a:xfrm>
          <a:prstGeom prst="rect">
            <a:avLst/>
          </a:prstGeom>
        </p:spPr>
      </p:pic>
    </p:spTree>
    <p:extLst>
      <p:ext uri="{BB962C8B-B14F-4D97-AF65-F5344CB8AC3E}">
        <p14:creationId xmlns:p14="http://schemas.microsoft.com/office/powerpoint/2010/main" val="460448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65920" y="446501"/>
            <a:ext cx="10783957" cy="4264647"/>
          </a:xfrm>
        </p:spPr>
        <p:txBody>
          <a:bodyPr>
            <a:normAutofit/>
          </a:bodyPr>
          <a:lstStyle/>
          <a:p>
            <a:r>
              <a:rPr lang="en-CA" sz="7300" b="1" dirty="0"/>
              <a:t>ROOTS Remember the Poor</a:t>
            </a:r>
            <a:br>
              <a:rPr lang="en-CA" sz="7300" b="1" dirty="0"/>
            </a:br>
            <a:r>
              <a:rPr lang="en-CA" b="1" dirty="0"/>
              <a:t/>
            </a:r>
            <a:br>
              <a:rPr lang="en-CA" b="1" dirty="0"/>
            </a:br>
            <a:r>
              <a:rPr lang="en-CA" sz="4800" b="1" dirty="0"/>
              <a:t>2019 Philippines Missions Trip</a:t>
            </a:r>
          </a:p>
        </p:txBody>
      </p:sp>
    </p:spTree>
    <p:extLst>
      <p:ext uri="{BB962C8B-B14F-4D97-AF65-F5344CB8AC3E}">
        <p14:creationId xmlns:p14="http://schemas.microsoft.com/office/powerpoint/2010/main" val="36261535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1F034619-5624-478C-964E-89863F1CA67E}"/>
              </a:ext>
            </a:extLst>
          </p:cNvPr>
          <p:cNvPicPr>
            <a:picLocks noChangeAspect="1"/>
          </p:cNvPicPr>
          <p:nvPr/>
        </p:nvPicPr>
        <p:blipFill>
          <a:blip r:embed="rId2"/>
          <a:stretch>
            <a:fillRect/>
          </a:stretch>
        </p:blipFill>
        <p:spPr>
          <a:xfrm>
            <a:off x="118844" y="440422"/>
            <a:ext cx="11954312" cy="5977156"/>
          </a:xfrm>
          <a:prstGeom prst="rect">
            <a:avLst/>
          </a:prstGeom>
        </p:spPr>
      </p:pic>
    </p:spTree>
    <p:extLst>
      <p:ext uri="{BB962C8B-B14F-4D97-AF65-F5344CB8AC3E}">
        <p14:creationId xmlns:p14="http://schemas.microsoft.com/office/powerpoint/2010/main" val="12027411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E4971A35-8133-4CD2-A5A5-4967F40DFD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928"/>
          <a:stretch/>
        </p:blipFill>
        <p:spPr bwMode="auto">
          <a:xfrm>
            <a:off x="301420" y="279400"/>
            <a:ext cx="3660979" cy="556997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 xmlns:a16="http://schemas.microsoft.com/office/drawing/2014/main" id="{2237B2BD-2EF9-4158-BD7E-F84F420408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0859" y="1388704"/>
            <a:ext cx="6767461" cy="5075596"/>
          </a:xfrm>
          <a:prstGeom prst="rect">
            <a:avLst/>
          </a:prstGeom>
        </p:spPr>
      </p:pic>
    </p:spTree>
    <p:extLst>
      <p:ext uri="{BB962C8B-B14F-4D97-AF65-F5344CB8AC3E}">
        <p14:creationId xmlns:p14="http://schemas.microsoft.com/office/powerpoint/2010/main" val="163545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content.fyyc4-1.fna.fbcdn.net/v/t1.15752-9/60194316_2676823132333519_9041890723498033152_n.jpg?_nc_cat=101&amp;_nc_oc=AQmfx8OMCY90NZ7Tp-oeXAmCOn6IIevi0Iis1KGfcdcfk7hIA_JrmF2SAZnYoJAQ4JnDybtF-ZBjq85J5D12K0aw&amp;_nc_ht=scontent.fyyc4-1.fna&amp;oh=cba22f4b026ed6fc2b386039f54ae446&amp;oe=5DDA61B2"/>
          <p:cNvPicPr>
            <a:picLocks noChangeAspect="1" noChangeArrowheads="1"/>
          </p:cNvPicPr>
          <p:nvPr/>
        </p:nvPicPr>
        <p:blipFill rotWithShape="1">
          <a:blip r:embed="rId2">
            <a:extLst>
              <a:ext uri="{28A0092B-C50C-407E-A947-70E740481C1C}">
                <a14:useLocalDpi xmlns:a14="http://schemas.microsoft.com/office/drawing/2010/main" val="0"/>
              </a:ext>
            </a:extLst>
          </a:blip>
          <a:srcRect t="17625"/>
          <a:stretch/>
        </p:blipFill>
        <p:spPr bwMode="auto">
          <a:xfrm>
            <a:off x="650816" y="109329"/>
            <a:ext cx="10620158" cy="6561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18529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7702" b="18136"/>
          <a:stretch/>
        </p:blipFill>
        <p:spPr>
          <a:xfrm>
            <a:off x="542637" y="129207"/>
            <a:ext cx="4456745" cy="6610377"/>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9370" b="9803"/>
          <a:stretch/>
        </p:blipFill>
        <p:spPr>
          <a:xfrm>
            <a:off x="6416536" y="129207"/>
            <a:ext cx="4099064" cy="6626274"/>
          </a:xfrm>
          <a:prstGeom prst="rect">
            <a:avLst/>
          </a:prstGeom>
        </p:spPr>
      </p:pic>
    </p:spTree>
    <p:extLst>
      <p:ext uri="{BB962C8B-B14F-4D97-AF65-F5344CB8AC3E}">
        <p14:creationId xmlns:p14="http://schemas.microsoft.com/office/powerpoint/2010/main" val="33171351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9086" r="8929"/>
          <a:stretch/>
        </p:blipFill>
        <p:spPr>
          <a:xfrm>
            <a:off x="851009" y="241851"/>
            <a:ext cx="10439842" cy="6366850"/>
          </a:xfrm>
          <a:prstGeom prst="rect">
            <a:avLst/>
          </a:prstGeom>
        </p:spPr>
      </p:pic>
    </p:spTree>
    <p:extLst>
      <p:ext uri="{BB962C8B-B14F-4D97-AF65-F5344CB8AC3E}">
        <p14:creationId xmlns:p14="http://schemas.microsoft.com/office/powerpoint/2010/main" val="41627722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5249" b="17793"/>
          <a:stretch/>
        </p:blipFill>
        <p:spPr>
          <a:xfrm>
            <a:off x="5416935" y="76489"/>
            <a:ext cx="3484150" cy="4724111"/>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31556"/>
          <a:stretch/>
        </p:blipFill>
        <p:spPr>
          <a:xfrm>
            <a:off x="74946" y="89452"/>
            <a:ext cx="5128591" cy="6240418"/>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4928" r="3909"/>
          <a:stretch/>
        </p:blipFill>
        <p:spPr>
          <a:xfrm>
            <a:off x="7051481" y="4034372"/>
            <a:ext cx="4985105" cy="2734176"/>
          </a:xfrm>
          <a:prstGeom prst="rect">
            <a:avLst/>
          </a:prstGeom>
        </p:spPr>
      </p:pic>
    </p:spTree>
    <p:extLst>
      <p:ext uri="{BB962C8B-B14F-4D97-AF65-F5344CB8AC3E}">
        <p14:creationId xmlns:p14="http://schemas.microsoft.com/office/powerpoint/2010/main" val="29093088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Guatemala </a:t>
            </a:r>
          </a:p>
        </p:txBody>
      </p:sp>
      <p:sp>
        <p:nvSpPr>
          <p:cNvPr id="3" name="Subtitle 2"/>
          <p:cNvSpPr>
            <a:spLocks noGrp="1"/>
          </p:cNvSpPr>
          <p:nvPr>
            <p:ph type="subTitle" idx="1"/>
          </p:nvPr>
        </p:nvSpPr>
        <p:spPr/>
        <p:txBody>
          <a:bodyPr/>
          <a:lstStyle/>
          <a:p>
            <a:r>
              <a:rPr lang="en-US" dirty="0"/>
              <a:t>Short Term Missions Trip </a:t>
            </a:r>
          </a:p>
          <a:p>
            <a:r>
              <a:rPr lang="en-US" dirty="0"/>
              <a:t>through Impact Ministries</a:t>
            </a:r>
          </a:p>
        </p:txBody>
      </p:sp>
    </p:spTree>
    <p:extLst>
      <p:ext uri="{BB962C8B-B14F-4D97-AF65-F5344CB8AC3E}">
        <p14:creationId xmlns:p14="http://schemas.microsoft.com/office/powerpoint/2010/main" val="414826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5589" y="0"/>
            <a:ext cx="9540822" cy="6858000"/>
          </a:xfrm>
          <a:prstGeom prst="rect">
            <a:avLst/>
          </a:prstGeom>
        </p:spPr>
      </p:pic>
    </p:spTree>
    <p:extLst>
      <p:ext uri="{BB962C8B-B14F-4D97-AF65-F5344CB8AC3E}">
        <p14:creationId xmlns:p14="http://schemas.microsoft.com/office/powerpoint/2010/main" val="37573291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0694" y="0"/>
            <a:ext cx="9090611" cy="6858000"/>
          </a:xfrm>
          <a:prstGeom prst="rect">
            <a:avLst/>
          </a:prstGeom>
        </p:spPr>
      </p:pic>
    </p:spTree>
    <p:extLst>
      <p:ext uri="{BB962C8B-B14F-4D97-AF65-F5344CB8AC3E}">
        <p14:creationId xmlns:p14="http://schemas.microsoft.com/office/powerpoint/2010/main" val="37334320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9445" y="0"/>
            <a:ext cx="9333109" cy="6858000"/>
          </a:xfrm>
          <a:prstGeom prst="rect">
            <a:avLst/>
          </a:prstGeom>
        </p:spPr>
      </p:pic>
    </p:spTree>
    <p:extLst>
      <p:ext uri="{BB962C8B-B14F-4D97-AF65-F5344CB8AC3E}">
        <p14:creationId xmlns:p14="http://schemas.microsoft.com/office/powerpoint/2010/main" val="10749699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scontent.fyyc4-1.fna.fbcdn.net/v/t1.15752-9/68805465_448775989041911_8724315850879795200_n.jpg?_nc_cat=108&amp;_nc_oc=AQlcIe63iaEeoIIpMeboldKDiazxEpAtSKyhbAyo6Ch2KVEz_T6KYGHFbBUOxrAhQzoONMipix28TLFRpXOVS3db&amp;_nc_ht=scontent.fyyc4-1.fna&amp;oh=3955f5297f3ccbee8a14d75843322980&amp;oe=5DE6205F"/>
          <p:cNvPicPr>
            <a:picLocks noChangeAspect="1" noChangeArrowheads="1"/>
          </p:cNvPicPr>
          <p:nvPr/>
        </p:nvPicPr>
        <p:blipFill rotWithShape="1">
          <a:blip r:embed="rId2">
            <a:extLst>
              <a:ext uri="{28A0092B-C50C-407E-A947-70E740481C1C}">
                <a14:useLocalDpi xmlns:a14="http://schemas.microsoft.com/office/drawing/2010/main" val="0"/>
              </a:ext>
            </a:extLst>
          </a:blip>
          <a:srcRect t="5060" r="1744"/>
          <a:stretch/>
        </p:blipFill>
        <p:spPr bwMode="auto">
          <a:xfrm>
            <a:off x="147583" y="655982"/>
            <a:ext cx="6948956" cy="335721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3"/>
          <a:srcRect t="12831" b="10494"/>
          <a:stretch/>
        </p:blipFill>
        <p:spPr>
          <a:xfrm>
            <a:off x="7384776" y="151613"/>
            <a:ext cx="4214190" cy="6462517"/>
          </a:xfrm>
          <a:prstGeom prst="rect">
            <a:avLst/>
          </a:prstGeom>
        </p:spPr>
      </p:pic>
    </p:spTree>
    <p:extLst>
      <p:ext uri="{BB962C8B-B14F-4D97-AF65-F5344CB8AC3E}">
        <p14:creationId xmlns:p14="http://schemas.microsoft.com/office/powerpoint/2010/main" val="37526082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scontent.fyyc4-1.fna.fbcdn.net/v/t1.15752-9/60321503_2278546982474069_2645809144073814016_n.jpg?_nc_cat=106&amp;_nc_oc=AQnp8QhwYMbtpGgdHA4ZTHCZHyOwrtXgx6s-mx6Srk6NgnsUwiFBE3RGNHeePG1-ILA7U9t48aoqQb8Tbk4ZfEyy&amp;_nc_ht=scontent.fyyc4-1.fna&amp;oh=fe1b5622b987f7f43786b3d0be490bca&amp;oe=5DDFC4C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497" y="284480"/>
            <a:ext cx="4693920" cy="625856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scontent.fyyc4-1.fna.fbcdn.net/v/t1.15752-9/60543601_2339079463087982_3977261654512500736_n.jpg?_nc_cat=105&amp;_nc_oc=AQmIfNy-I5DlB8NtvTm0lhHNcBdHh5g1WJ80wON_Zl3etXHebonKwbOHKZm74PUDFKOuHQv4SSJx4JMeBjXnkOHO&amp;_nc_ht=scontent.fyyc4-1.fna&amp;oh=852e79270a49e03430728c82d2502bb8&amp;oe=5DD7E76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1529" y="284480"/>
            <a:ext cx="6895253" cy="5171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67541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video-156539062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857999"/>
          </a:xfrm>
          <a:prstGeom prst="rect">
            <a:avLst/>
          </a:prstGeom>
        </p:spPr>
      </p:pic>
    </p:spTree>
    <p:extLst>
      <p:ext uri="{BB962C8B-B14F-4D97-AF65-F5344CB8AC3E}">
        <p14:creationId xmlns:p14="http://schemas.microsoft.com/office/powerpoint/2010/main" val="17345288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73290" y="0"/>
            <a:ext cx="9579867" cy="923330"/>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5400" dirty="0">
                <a:solidFill>
                  <a:prstClr val="white"/>
                </a:solidFill>
                <a:effectLst>
                  <a:outerShdw blurRad="50800" dist="50800" dir="5400000" algn="ctr" rotWithShape="0">
                    <a:prstClr val="black"/>
                  </a:outerShdw>
                </a:effectLst>
                <a:latin typeface="Minion Pro" charset="0"/>
                <a:ea typeface="Minion Pro" charset="0"/>
                <a:cs typeface="Minion Pro" charset="0"/>
              </a:rPr>
              <a:t>ROOTS PHILIPPINES PROJECT</a:t>
            </a:r>
          </a:p>
        </p:txBody>
      </p:sp>
      <p:sp>
        <p:nvSpPr>
          <p:cNvPr id="4" name="TextBox 3"/>
          <p:cNvSpPr txBox="1"/>
          <p:nvPr/>
        </p:nvSpPr>
        <p:spPr>
          <a:xfrm rot="16200000">
            <a:off x="-1938660" y="2533644"/>
            <a:ext cx="5931432" cy="1862048"/>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1500">
                <a:solidFill>
                  <a:prstClr val="white"/>
                </a:solidFill>
                <a:effectLst>
                  <a:outerShdw blurRad="50800" dist="50800" dir="5400000" algn="ctr" rotWithShape="0">
                    <a:prstClr val="black"/>
                  </a:outerShdw>
                </a:effectLst>
                <a:latin typeface="Minion Pro" charset="0"/>
                <a:ea typeface="Minion Pro" charset="0"/>
                <a:cs typeface="Minion Pro" charset="0"/>
              </a:rPr>
              <a:t>MANILA</a:t>
            </a:r>
            <a:endParaRPr lang="en-US" sz="11500" dirty="0">
              <a:solidFill>
                <a:prstClr val="white"/>
              </a:solidFill>
              <a:effectLst>
                <a:outerShdw blurRad="50800" dist="50800" dir="5400000" algn="ctr" rotWithShape="0">
                  <a:prstClr val="black"/>
                </a:outerShdw>
              </a:effectLst>
              <a:latin typeface="Minion Pro" charset="0"/>
              <a:ea typeface="Minion Pro" charset="0"/>
              <a:cs typeface="Minion Pro"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8080" y="1008691"/>
            <a:ext cx="4925856" cy="4840618"/>
          </a:xfrm>
          <a:prstGeom prst="rect">
            <a:avLst/>
          </a:prstGeom>
          <a:effectLst>
            <a:softEdge rad="63500"/>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2553" y="2546252"/>
            <a:ext cx="5847413" cy="4044461"/>
          </a:xfrm>
          <a:prstGeom prst="rect">
            <a:avLst/>
          </a:prstGeom>
          <a:effectLst>
            <a:softEdge rad="63500"/>
          </a:effectLst>
        </p:spPr>
      </p:pic>
    </p:spTree>
    <p:extLst>
      <p:ext uri="{BB962C8B-B14F-4D97-AF65-F5344CB8AC3E}">
        <p14:creationId xmlns:p14="http://schemas.microsoft.com/office/powerpoint/2010/main" val="16243918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73290" y="0"/>
            <a:ext cx="9579867" cy="923330"/>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5400" dirty="0">
                <a:solidFill>
                  <a:prstClr val="white"/>
                </a:solidFill>
                <a:effectLst>
                  <a:outerShdw blurRad="50800" dist="50800" dir="5400000" algn="ctr" rotWithShape="0">
                    <a:prstClr val="black"/>
                  </a:outerShdw>
                </a:effectLst>
                <a:latin typeface="Minion Pro" charset="0"/>
                <a:ea typeface="Minion Pro" charset="0"/>
                <a:cs typeface="Minion Pro" charset="0"/>
              </a:rPr>
              <a:t>ROOTS PHILIPPINES PROJECT</a:t>
            </a:r>
          </a:p>
        </p:txBody>
      </p:sp>
      <p:sp>
        <p:nvSpPr>
          <p:cNvPr id="4" name="TextBox 3"/>
          <p:cNvSpPr txBox="1"/>
          <p:nvPr/>
        </p:nvSpPr>
        <p:spPr>
          <a:xfrm rot="16200000">
            <a:off x="-1938660" y="2533644"/>
            <a:ext cx="5931432" cy="1862048"/>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1500">
                <a:solidFill>
                  <a:prstClr val="white"/>
                </a:solidFill>
                <a:effectLst>
                  <a:outerShdw blurRad="50800" dist="50800" dir="5400000" algn="ctr" rotWithShape="0">
                    <a:prstClr val="black"/>
                  </a:outerShdw>
                </a:effectLst>
                <a:latin typeface="Minion Pro" charset="0"/>
                <a:ea typeface="Minion Pro" charset="0"/>
                <a:cs typeface="Minion Pro" charset="0"/>
              </a:rPr>
              <a:t>MANILA</a:t>
            </a:r>
            <a:endParaRPr lang="en-US" sz="11500" dirty="0">
              <a:solidFill>
                <a:prstClr val="white"/>
              </a:solidFill>
              <a:effectLst>
                <a:outerShdw blurRad="50800" dist="50800" dir="5400000" algn="ctr" rotWithShape="0">
                  <a:prstClr val="black"/>
                </a:outerShdw>
              </a:effectLst>
              <a:latin typeface="Minion Pro" charset="0"/>
              <a:ea typeface="Minion Pro" charset="0"/>
              <a:cs typeface="Minion Pro"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2439" y="1589498"/>
            <a:ext cx="10019749" cy="3287301"/>
          </a:xfrm>
          <a:prstGeom prst="rect">
            <a:avLst/>
          </a:prstGeom>
          <a:effectLst>
            <a:softEdge rad="63500"/>
          </a:effectLst>
        </p:spPr>
      </p:pic>
    </p:spTree>
    <p:extLst>
      <p:ext uri="{BB962C8B-B14F-4D97-AF65-F5344CB8AC3E}">
        <p14:creationId xmlns:p14="http://schemas.microsoft.com/office/powerpoint/2010/main" val="14765700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5516282" y="1860175"/>
            <a:ext cx="6424705" cy="4818529"/>
          </a:xfrm>
          <a:prstGeom prst="rect">
            <a:avLst/>
          </a:prstGeom>
          <a:effectLst>
            <a:softEdge rad="63500"/>
          </a:effectLst>
        </p:spPr>
      </p:pic>
      <p:sp>
        <p:nvSpPr>
          <p:cNvPr id="5" name="TextBox 4"/>
          <p:cNvSpPr txBox="1"/>
          <p:nvPr/>
        </p:nvSpPr>
        <p:spPr>
          <a:xfrm>
            <a:off x="1873290" y="0"/>
            <a:ext cx="9579867" cy="923330"/>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5400" dirty="0">
                <a:solidFill>
                  <a:prstClr val="white"/>
                </a:solidFill>
                <a:effectLst>
                  <a:outerShdw blurRad="50800" dist="50800" dir="5400000" algn="ctr" rotWithShape="0">
                    <a:prstClr val="black"/>
                  </a:outerShdw>
                </a:effectLst>
                <a:latin typeface="Minion Pro" charset="0"/>
                <a:ea typeface="Minion Pro" charset="0"/>
                <a:cs typeface="Minion Pro" charset="0"/>
              </a:rPr>
              <a:t>ROOTS PHILIPPINES PROJECT</a:t>
            </a:r>
          </a:p>
        </p:txBody>
      </p:sp>
      <p:sp>
        <p:nvSpPr>
          <p:cNvPr id="4" name="TextBox 3"/>
          <p:cNvSpPr txBox="1"/>
          <p:nvPr/>
        </p:nvSpPr>
        <p:spPr>
          <a:xfrm rot="16200000">
            <a:off x="-1938660" y="2533644"/>
            <a:ext cx="5931432" cy="1862048"/>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1500">
                <a:solidFill>
                  <a:prstClr val="white"/>
                </a:solidFill>
                <a:effectLst>
                  <a:outerShdw blurRad="50800" dist="50800" dir="5400000" algn="ctr" rotWithShape="0">
                    <a:prstClr val="black"/>
                  </a:outerShdw>
                </a:effectLst>
                <a:latin typeface="Minion Pro" charset="0"/>
                <a:ea typeface="Minion Pro" charset="0"/>
                <a:cs typeface="Minion Pro" charset="0"/>
              </a:rPr>
              <a:t>MANILA</a:t>
            </a:r>
            <a:endParaRPr lang="en-US" sz="11500" dirty="0">
              <a:solidFill>
                <a:prstClr val="white"/>
              </a:solidFill>
              <a:effectLst>
                <a:outerShdw blurRad="50800" dist="50800" dir="5400000" algn="ctr" rotWithShape="0">
                  <a:prstClr val="black"/>
                </a:outerShdw>
              </a:effectLst>
              <a:latin typeface="Minion Pro" charset="0"/>
              <a:ea typeface="Minion Pro" charset="0"/>
              <a:cs typeface="Minion Pro"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8080" y="923330"/>
            <a:ext cx="4949265" cy="4381317"/>
          </a:xfrm>
          <a:prstGeom prst="rect">
            <a:avLst/>
          </a:prstGeom>
          <a:effectLst>
            <a:softEdge rad="63500"/>
          </a:effectLst>
        </p:spPr>
      </p:pic>
    </p:spTree>
    <p:extLst>
      <p:ext uri="{BB962C8B-B14F-4D97-AF65-F5344CB8AC3E}">
        <p14:creationId xmlns:p14="http://schemas.microsoft.com/office/powerpoint/2010/main" val="21402366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624184" y="1649471"/>
            <a:ext cx="7602071" cy="4276165"/>
          </a:xfrm>
          <a:prstGeom prst="rect">
            <a:avLst/>
          </a:prstGeom>
          <a:effectLst>
            <a:softEdge rad="63500"/>
          </a:effectLst>
        </p:spPr>
      </p:pic>
      <p:sp>
        <p:nvSpPr>
          <p:cNvPr id="5" name="TextBox 4"/>
          <p:cNvSpPr txBox="1"/>
          <p:nvPr/>
        </p:nvSpPr>
        <p:spPr>
          <a:xfrm>
            <a:off x="1873290" y="0"/>
            <a:ext cx="9579867" cy="923330"/>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5400" dirty="0">
                <a:solidFill>
                  <a:prstClr val="white"/>
                </a:solidFill>
                <a:effectLst>
                  <a:outerShdw blurRad="50800" dist="50800" dir="5400000" algn="ctr" rotWithShape="0">
                    <a:prstClr val="black"/>
                  </a:outerShdw>
                </a:effectLst>
                <a:latin typeface="Minion Pro" charset="0"/>
                <a:ea typeface="Minion Pro" charset="0"/>
                <a:cs typeface="Minion Pro" charset="0"/>
              </a:rPr>
              <a:t>ROOTS PHILIPPINES PROJECT</a:t>
            </a:r>
          </a:p>
        </p:txBody>
      </p:sp>
      <p:sp>
        <p:nvSpPr>
          <p:cNvPr id="4" name="TextBox 3"/>
          <p:cNvSpPr txBox="1"/>
          <p:nvPr/>
        </p:nvSpPr>
        <p:spPr>
          <a:xfrm rot="16200000">
            <a:off x="-1938660" y="2533644"/>
            <a:ext cx="5931432" cy="1862048"/>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1500">
                <a:solidFill>
                  <a:prstClr val="white"/>
                </a:solidFill>
                <a:effectLst>
                  <a:outerShdw blurRad="50800" dist="50800" dir="5400000" algn="ctr" rotWithShape="0">
                    <a:prstClr val="black"/>
                  </a:outerShdw>
                </a:effectLst>
                <a:latin typeface="Minion Pro" charset="0"/>
                <a:ea typeface="Minion Pro" charset="0"/>
                <a:cs typeface="Minion Pro" charset="0"/>
              </a:rPr>
              <a:t>MANILA</a:t>
            </a:r>
            <a:endParaRPr lang="en-US" sz="11500" dirty="0">
              <a:solidFill>
                <a:prstClr val="white"/>
              </a:solidFill>
              <a:effectLst>
                <a:outerShdw blurRad="50800" dist="50800" dir="5400000" algn="ctr" rotWithShape="0">
                  <a:prstClr val="black"/>
                </a:outerShdw>
              </a:effectLst>
              <a:latin typeface="Minion Pro" charset="0"/>
              <a:ea typeface="Minion Pro" charset="0"/>
              <a:cs typeface="Minion Pro"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8080" y="923329"/>
            <a:ext cx="3454999" cy="5728447"/>
          </a:xfrm>
          <a:prstGeom prst="rect">
            <a:avLst/>
          </a:prstGeom>
          <a:effectLst>
            <a:softEdge rad="63500"/>
          </a:effectLst>
        </p:spPr>
      </p:pic>
    </p:spTree>
    <p:extLst>
      <p:ext uri="{BB962C8B-B14F-4D97-AF65-F5344CB8AC3E}">
        <p14:creationId xmlns:p14="http://schemas.microsoft.com/office/powerpoint/2010/main" val="839055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mtClean="0"/>
              <a:t>T</a:t>
            </a:r>
            <a:r>
              <a:rPr lang="en-US" altLang="zh-CN" smtClean="0"/>
              <a:t>able</a:t>
            </a:r>
            <a:r>
              <a:rPr lang="en-US" smtClean="0"/>
              <a:t> </a:t>
            </a:r>
            <a:r>
              <a:rPr lang="en-US" dirty="0"/>
              <a:t>of contents</a:t>
            </a:r>
          </a:p>
        </p:txBody>
      </p:sp>
      <p:sp>
        <p:nvSpPr>
          <p:cNvPr id="3" name="Content Placeholder 2"/>
          <p:cNvSpPr>
            <a:spLocks noGrp="1"/>
          </p:cNvSpPr>
          <p:nvPr>
            <p:ph idx="1"/>
          </p:nvPr>
        </p:nvSpPr>
        <p:spPr/>
        <p:txBody>
          <a:bodyPr/>
          <a:lstStyle/>
          <a:p>
            <a:r>
              <a:rPr lang="en-US" dirty="0"/>
              <a:t>About Impact Ministries 	</a:t>
            </a:r>
          </a:p>
          <a:p>
            <a:r>
              <a:rPr lang="en-US" dirty="0"/>
              <a:t>Highlights of Impact</a:t>
            </a:r>
          </a:p>
          <a:p>
            <a:r>
              <a:rPr lang="en-US" dirty="0"/>
              <a:t>The Experience</a:t>
            </a:r>
          </a:p>
          <a:p>
            <a:pPr lvl="1"/>
            <a:r>
              <a:rPr lang="en-US" dirty="0"/>
              <a:t>Spiritual</a:t>
            </a:r>
          </a:p>
          <a:p>
            <a:pPr lvl="1"/>
            <a:r>
              <a:rPr lang="en-US" dirty="0"/>
              <a:t>Cultural</a:t>
            </a:r>
          </a:p>
          <a:p>
            <a:pPr lvl="1"/>
            <a:r>
              <a:rPr lang="en-US" dirty="0"/>
              <a:t>Overall</a:t>
            </a:r>
          </a:p>
          <a:p>
            <a:r>
              <a:rPr lang="en-US" dirty="0"/>
              <a:t>Story</a:t>
            </a:r>
          </a:p>
          <a:p>
            <a:r>
              <a:rPr lang="en-US" dirty="0"/>
              <a:t>Reflection</a:t>
            </a:r>
          </a:p>
          <a:p>
            <a:r>
              <a:rPr lang="en-US" dirty="0"/>
              <a:t>Why should we go</a:t>
            </a:r>
          </a:p>
          <a:p>
            <a:pPr lvl="1"/>
            <a:endParaRPr lang="en-US" dirty="0"/>
          </a:p>
        </p:txBody>
      </p:sp>
      <p:pic>
        <p:nvPicPr>
          <p:cNvPr id="9" name="Picture 8" descr="A picture containing person, outdoor, ground, boy&#10;&#10;Description generated with very high confidence">
            <a:extLst>
              <a:ext uri="{FF2B5EF4-FFF2-40B4-BE49-F238E27FC236}">
                <a16:creationId xmlns="" xmlns:a16="http://schemas.microsoft.com/office/drawing/2014/main" id="{09B08AB4-0111-43CC-A1DB-6E163C7B18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5400" y="1828800"/>
            <a:ext cx="5588000" cy="4191000"/>
          </a:xfrm>
          <a:prstGeom prst="rect">
            <a:avLst/>
          </a:prstGeom>
        </p:spPr>
      </p:pic>
    </p:spTree>
    <p:extLst>
      <p:ext uri="{BB962C8B-B14F-4D97-AF65-F5344CB8AC3E}">
        <p14:creationId xmlns:p14="http://schemas.microsoft.com/office/powerpoint/2010/main" val="502801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73290" y="0"/>
            <a:ext cx="9579867" cy="923330"/>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5400" dirty="0">
                <a:solidFill>
                  <a:prstClr val="white"/>
                </a:solidFill>
                <a:effectLst>
                  <a:outerShdw blurRad="50800" dist="50800" dir="5400000" algn="ctr" rotWithShape="0">
                    <a:prstClr val="black"/>
                  </a:outerShdw>
                </a:effectLst>
                <a:latin typeface="Minion Pro" charset="0"/>
                <a:ea typeface="Minion Pro" charset="0"/>
                <a:cs typeface="Minion Pro" charset="0"/>
              </a:rPr>
              <a:t>ROOTS PHILIPPINES PROJECT</a:t>
            </a:r>
          </a:p>
        </p:txBody>
      </p:sp>
      <p:sp>
        <p:nvSpPr>
          <p:cNvPr id="4" name="TextBox 3"/>
          <p:cNvSpPr txBox="1"/>
          <p:nvPr/>
        </p:nvSpPr>
        <p:spPr>
          <a:xfrm rot="16200000">
            <a:off x="-1938660" y="2533644"/>
            <a:ext cx="5931432" cy="1862048"/>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1500">
                <a:solidFill>
                  <a:prstClr val="white"/>
                </a:solidFill>
                <a:effectLst>
                  <a:outerShdw blurRad="50800" dist="50800" dir="5400000" algn="ctr" rotWithShape="0">
                    <a:prstClr val="black"/>
                  </a:outerShdw>
                </a:effectLst>
                <a:latin typeface="Minion Pro" charset="0"/>
                <a:ea typeface="Minion Pro" charset="0"/>
                <a:cs typeface="Minion Pro" charset="0"/>
              </a:rPr>
              <a:t>MANILA</a:t>
            </a:r>
            <a:endParaRPr lang="en-US" sz="11500" dirty="0">
              <a:solidFill>
                <a:prstClr val="white"/>
              </a:solidFill>
              <a:effectLst>
                <a:outerShdw blurRad="50800" dist="50800" dir="5400000" algn="ctr" rotWithShape="0">
                  <a:prstClr val="black"/>
                </a:outerShdw>
              </a:effectLst>
              <a:latin typeface="Minion Pro" charset="0"/>
              <a:ea typeface="Minion Pro" charset="0"/>
              <a:cs typeface="Minion Pro" charset="0"/>
            </a:endParaRPr>
          </a:p>
        </p:txBody>
      </p:sp>
      <p:pic>
        <p:nvPicPr>
          <p:cNvPr id="3" name="A1 Mack leadi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97740" y="923330"/>
            <a:ext cx="9775021" cy="5507054"/>
          </a:xfrm>
          <a:prstGeom prst="rect">
            <a:avLst/>
          </a:prstGeom>
        </p:spPr>
      </p:pic>
    </p:spTree>
    <p:extLst>
      <p:ext uri="{BB962C8B-B14F-4D97-AF65-F5344CB8AC3E}">
        <p14:creationId xmlns:p14="http://schemas.microsoft.com/office/powerpoint/2010/main" val="1289203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73290" y="0"/>
            <a:ext cx="9579867" cy="923330"/>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5400" dirty="0">
                <a:solidFill>
                  <a:prstClr val="white"/>
                </a:solidFill>
                <a:effectLst>
                  <a:outerShdw blurRad="50800" dist="50800" dir="5400000" algn="ctr" rotWithShape="0">
                    <a:prstClr val="black"/>
                  </a:outerShdw>
                </a:effectLst>
                <a:latin typeface="Minion Pro" charset="0"/>
                <a:ea typeface="Minion Pro" charset="0"/>
                <a:cs typeface="Minion Pro" charset="0"/>
              </a:rPr>
              <a:t>ROOTS PHILIPPINES PROJECT</a:t>
            </a:r>
          </a:p>
        </p:txBody>
      </p:sp>
      <p:sp>
        <p:nvSpPr>
          <p:cNvPr id="4" name="TextBox 3"/>
          <p:cNvSpPr txBox="1"/>
          <p:nvPr/>
        </p:nvSpPr>
        <p:spPr>
          <a:xfrm rot="16200000">
            <a:off x="-1938660" y="2533644"/>
            <a:ext cx="5931432" cy="1862048"/>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1500">
                <a:solidFill>
                  <a:prstClr val="white"/>
                </a:solidFill>
                <a:effectLst>
                  <a:outerShdw blurRad="50800" dist="50800" dir="5400000" algn="ctr" rotWithShape="0">
                    <a:prstClr val="black"/>
                  </a:outerShdw>
                </a:effectLst>
                <a:latin typeface="Minion Pro" charset="0"/>
                <a:ea typeface="Minion Pro" charset="0"/>
                <a:cs typeface="Minion Pro" charset="0"/>
              </a:rPr>
              <a:t>MANILA</a:t>
            </a:r>
            <a:endParaRPr lang="en-US" sz="11500" dirty="0">
              <a:solidFill>
                <a:prstClr val="white"/>
              </a:solidFill>
              <a:effectLst>
                <a:outerShdw blurRad="50800" dist="50800" dir="5400000" algn="ctr" rotWithShape="0">
                  <a:prstClr val="black"/>
                </a:outerShdw>
              </a:effectLst>
              <a:latin typeface="Minion Pro" charset="0"/>
              <a:ea typeface="Minion Pro" charset="0"/>
              <a:cs typeface="Minion Pro" charset="0"/>
            </a:endParaRPr>
          </a:p>
        </p:txBody>
      </p:sp>
      <p:pic>
        <p:nvPicPr>
          <p:cNvPr id="1026" name="Picture 2" descr="https://scontent.fyyc2-1.fna.fbcdn.net/v/t1.15752-9/s2048x2048/67896438_2297432723903520_7522524760975081472_n.jpg?_nc_cat=109&amp;_nc_oc=AQla72ue5o5U1hu_TO3YWsa9NCRn0OuHnEXelPlJLw2zZ1GrrjAmu99fbotUD3UygW4&amp;_nc_ht=scontent.fyyc2-1.fna&amp;oh=754dcf5f5519607afb3756846412ce3e&amp;oe=5DC8A6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0670" y="905182"/>
            <a:ext cx="7700355" cy="573766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772095" y="4783632"/>
            <a:ext cx="2058577" cy="1754326"/>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5400">
                <a:solidFill>
                  <a:prstClr val="white"/>
                </a:solidFill>
                <a:effectLst>
                  <a:outerShdw blurRad="50800" dist="50800" dir="5400000" algn="ctr" rotWithShape="0">
                    <a:prstClr val="black"/>
                  </a:outerShdw>
                </a:effectLst>
                <a:latin typeface="Minion Pro" charset="0"/>
                <a:ea typeface="Minion Pro" charset="0"/>
                <a:cs typeface="Minion Pro" charset="0"/>
              </a:rPr>
              <a:t>Gerda </a:t>
            </a:r>
          </a:p>
          <a:p>
            <a:pPr algn="ctr"/>
            <a:r>
              <a:rPr lang="en-US" sz="5400" dirty="0" err="1">
                <a:solidFill>
                  <a:prstClr val="white"/>
                </a:solidFill>
                <a:effectLst>
                  <a:outerShdw blurRad="50800" dist="50800" dir="5400000" algn="ctr" rotWithShape="0">
                    <a:prstClr val="black"/>
                  </a:outerShdw>
                </a:effectLst>
                <a:latin typeface="Minion Pro" charset="0"/>
                <a:ea typeface="Minion Pro" charset="0"/>
                <a:cs typeface="Minion Pro" charset="0"/>
              </a:rPr>
              <a:t>Niel</a:t>
            </a:r>
            <a:endParaRPr lang="en-US" sz="5400" dirty="0">
              <a:solidFill>
                <a:prstClr val="white"/>
              </a:solidFill>
              <a:effectLst>
                <a:outerShdw blurRad="50800" dist="50800" dir="5400000" algn="ctr" rotWithShape="0">
                  <a:prstClr val="black"/>
                </a:outerShdw>
              </a:effectLst>
              <a:latin typeface="Minion Pro" charset="0"/>
              <a:ea typeface="Minion Pro" charset="0"/>
              <a:cs typeface="Minion Pro" charset="0"/>
            </a:endParaRPr>
          </a:p>
        </p:txBody>
      </p:sp>
    </p:spTree>
    <p:extLst>
      <p:ext uri="{BB962C8B-B14F-4D97-AF65-F5344CB8AC3E}">
        <p14:creationId xmlns:p14="http://schemas.microsoft.com/office/powerpoint/2010/main" val="15153885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73290" y="0"/>
            <a:ext cx="9579867" cy="923330"/>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5400" dirty="0">
                <a:solidFill>
                  <a:prstClr val="white"/>
                </a:solidFill>
                <a:effectLst>
                  <a:outerShdw blurRad="50800" dist="50800" dir="5400000" algn="ctr" rotWithShape="0">
                    <a:prstClr val="black"/>
                  </a:outerShdw>
                </a:effectLst>
                <a:latin typeface="Minion Pro" charset="0"/>
                <a:ea typeface="Minion Pro" charset="0"/>
                <a:cs typeface="Minion Pro" charset="0"/>
              </a:rPr>
              <a:t>ROOTS PHILIPPINES PROJECT</a:t>
            </a:r>
          </a:p>
        </p:txBody>
      </p:sp>
      <p:sp>
        <p:nvSpPr>
          <p:cNvPr id="4" name="TextBox 3"/>
          <p:cNvSpPr txBox="1"/>
          <p:nvPr/>
        </p:nvSpPr>
        <p:spPr>
          <a:xfrm rot="16200000">
            <a:off x="-1938660" y="2533644"/>
            <a:ext cx="5931432" cy="1862048"/>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1500">
                <a:solidFill>
                  <a:prstClr val="white"/>
                </a:solidFill>
                <a:effectLst>
                  <a:outerShdw blurRad="50800" dist="50800" dir="5400000" algn="ctr" rotWithShape="0">
                    <a:prstClr val="black"/>
                  </a:outerShdw>
                </a:effectLst>
                <a:latin typeface="Minion Pro" charset="0"/>
                <a:ea typeface="Minion Pro" charset="0"/>
                <a:cs typeface="Minion Pro" charset="0"/>
              </a:rPr>
              <a:t>MANILA</a:t>
            </a:r>
            <a:endParaRPr lang="en-US" sz="11500" dirty="0">
              <a:solidFill>
                <a:prstClr val="white"/>
              </a:solidFill>
              <a:effectLst>
                <a:outerShdw blurRad="50800" dist="50800" dir="5400000" algn="ctr" rotWithShape="0">
                  <a:prstClr val="black"/>
                </a:outerShdw>
              </a:effectLst>
              <a:latin typeface="Minion Pro" charset="0"/>
              <a:ea typeface="Minion Pro" charset="0"/>
              <a:cs typeface="Minion Pro" charset="0"/>
            </a:endParaRPr>
          </a:p>
        </p:txBody>
      </p:sp>
      <p:pic>
        <p:nvPicPr>
          <p:cNvPr id="2" name="Picture 1"/>
          <p:cNvPicPr>
            <a:picLocks noChangeAspect="1"/>
          </p:cNvPicPr>
          <p:nvPr/>
        </p:nvPicPr>
        <p:blipFill>
          <a:blip r:embed="rId2"/>
          <a:stretch>
            <a:fillRect/>
          </a:stretch>
        </p:blipFill>
        <p:spPr>
          <a:xfrm>
            <a:off x="2061883" y="923330"/>
            <a:ext cx="7691718" cy="5768789"/>
          </a:xfrm>
          <a:prstGeom prst="rect">
            <a:avLst/>
          </a:prstGeom>
          <a:effectLst>
            <a:softEdge rad="63500"/>
          </a:effectLst>
        </p:spPr>
      </p:pic>
      <p:sp>
        <p:nvSpPr>
          <p:cNvPr id="6" name="TextBox 5"/>
          <p:cNvSpPr txBox="1"/>
          <p:nvPr/>
        </p:nvSpPr>
        <p:spPr>
          <a:xfrm>
            <a:off x="9857404" y="5768789"/>
            <a:ext cx="2066591" cy="923330"/>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5400">
                <a:solidFill>
                  <a:prstClr val="white"/>
                </a:solidFill>
                <a:effectLst>
                  <a:outerShdw blurRad="50800" dist="50800" dir="5400000" algn="ctr" rotWithShape="0">
                    <a:prstClr val="black"/>
                  </a:outerShdw>
                </a:effectLst>
                <a:latin typeface="Minion Pro" charset="0"/>
                <a:ea typeface="Minion Pro" charset="0"/>
                <a:cs typeface="Minion Pro" charset="0"/>
              </a:rPr>
              <a:t>“John”</a:t>
            </a:r>
            <a:endParaRPr lang="en-US" sz="5400" dirty="0">
              <a:solidFill>
                <a:prstClr val="white"/>
              </a:solidFill>
              <a:effectLst>
                <a:outerShdw blurRad="50800" dist="50800" dir="5400000" algn="ctr" rotWithShape="0">
                  <a:prstClr val="black"/>
                </a:outerShdw>
              </a:effectLst>
              <a:latin typeface="Minion Pro" charset="0"/>
              <a:ea typeface="Minion Pro" charset="0"/>
              <a:cs typeface="Minion Pro" charset="0"/>
            </a:endParaRPr>
          </a:p>
        </p:txBody>
      </p:sp>
    </p:spTree>
    <p:extLst>
      <p:ext uri="{BB962C8B-B14F-4D97-AF65-F5344CB8AC3E}">
        <p14:creationId xmlns:p14="http://schemas.microsoft.com/office/powerpoint/2010/main" val="8387015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73290" y="0"/>
            <a:ext cx="9579867" cy="923330"/>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5400" dirty="0">
                <a:solidFill>
                  <a:prstClr val="white"/>
                </a:solidFill>
                <a:effectLst>
                  <a:outerShdw blurRad="50800" dist="50800" dir="5400000" algn="ctr" rotWithShape="0">
                    <a:prstClr val="black"/>
                  </a:outerShdw>
                </a:effectLst>
                <a:latin typeface="Minion Pro" charset="0"/>
                <a:ea typeface="Minion Pro" charset="0"/>
                <a:cs typeface="Minion Pro" charset="0"/>
              </a:rPr>
              <a:t>ROOTS PHILIPPINES PROJECT</a:t>
            </a:r>
          </a:p>
        </p:txBody>
      </p:sp>
      <p:sp>
        <p:nvSpPr>
          <p:cNvPr id="4" name="TextBox 3"/>
          <p:cNvSpPr txBox="1"/>
          <p:nvPr/>
        </p:nvSpPr>
        <p:spPr>
          <a:xfrm rot="16200000">
            <a:off x="-1938660" y="2533644"/>
            <a:ext cx="5931432" cy="1862048"/>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1500">
                <a:solidFill>
                  <a:prstClr val="white"/>
                </a:solidFill>
                <a:effectLst>
                  <a:outerShdw blurRad="50800" dist="50800" dir="5400000" algn="ctr" rotWithShape="0">
                    <a:prstClr val="black"/>
                  </a:outerShdw>
                </a:effectLst>
                <a:latin typeface="Minion Pro" charset="0"/>
                <a:ea typeface="Minion Pro" charset="0"/>
                <a:cs typeface="Minion Pro" charset="0"/>
              </a:rPr>
              <a:t>MANILA</a:t>
            </a:r>
            <a:endParaRPr lang="en-US" sz="11500" dirty="0">
              <a:solidFill>
                <a:prstClr val="white"/>
              </a:solidFill>
              <a:effectLst>
                <a:outerShdw blurRad="50800" dist="50800" dir="5400000" algn="ctr" rotWithShape="0">
                  <a:prstClr val="black"/>
                </a:outerShdw>
              </a:effectLst>
              <a:latin typeface="Minion Pro" charset="0"/>
              <a:ea typeface="Minion Pro" charset="0"/>
              <a:cs typeface="Minion Pro" charset="0"/>
            </a:endParaRPr>
          </a:p>
        </p:txBody>
      </p:sp>
      <p:sp>
        <p:nvSpPr>
          <p:cNvPr id="6" name="TextBox 5"/>
          <p:cNvSpPr txBox="1"/>
          <p:nvPr/>
        </p:nvSpPr>
        <p:spPr>
          <a:xfrm>
            <a:off x="1958081" y="845097"/>
            <a:ext cx="9732172" cy="590931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5400" dirty="0"/>
              <a:t>Whoever conceals their sins does not prosper, but the one who confesses and renounces them finds mercy. (28.13) </a:t>
            </a:r>
          </a:p>
          <a:p>
            <a:pPr algn="ctr"/>
            <a:r>
              <a:rPr lang="zh-CN" altLang="en-US" sz="5400" dirty="0"/>
              <a:t>遮掩自己过犯的，必不亨通；承认并离弃过犯的，必蒙怜悯。</a:t>
            </a:r>
            <a:r>
              <a:rPr lang="en-US" sz="5400" dirty="0"/>
              <a:t>(</a:t>
            </a:r>
            <a:r>
              <a:rPr lang="zh-CN" altLang="en-US" sz="5400" dirty="0"/>
              <a:t>箴言</a:t>
            </a:r>
            <a:r>
              <a:rPr lang="en-US" sz="5400" dirty="0"/>
              <a:t> 28:13) </a:t>
            </a:r>
            <a:endParaRPr lang="en-US" sz="5400" dirty="0">
              <a:solidFill>
                <a:prstClr val="white"/>
              </a:solidFill>
              <a:effectLst>
                <a:outerShdw blurRad="50800" dist="50800" dir="5400000" algn="ctr" rotWithShape="0">
                  <a:prstClr val="black"/>
                </a:outerShdw>
              </a:effectLst>
              <a:latin typeface="Minion Pro" charset="0"/>
              <a:ea typeface="Minion Pro" charset="0"/>
              <a:cs typeface="Minion Pro" charset="0"/>
            </a:endParaRPr>
          </a:p>
        </p:txBody>
      </p:sp>
    </p:spTree>
    <p:extLst>
      <p:ext uri="{BB962C8B-B14F-4D97-AF65-F5344CB8AC3E}">
        <p14:creationId xmlns:p14="http://schemas.microsoft.com/office/powerpoint/2010/main" val="843417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B958375-9F5F-472E-A391-2F42902C4888}"/>
              </a:ext>
            </a:extLst>
          </p:cNvPr>
          <p:cNvSpPr>
            <a:spLocks noGrp="1"/>
          </p:cNvSpPr>
          <p:nvPr>
            <p:ph type="ctrTitle"/>
          </p:nvPr>
        </p:nvSpPr>
        <p:spPr>
          <a:xfrm>
            <a:off x="838199" y="4525347"/>
            <a:ext cx="6801321" cy="1737360"/>
          </a:xfrm>
        </p:spPr>
        <p:txBody>
          <a:bodyPr anchor="ctr">
            <a:normAutofit fontScale="90000"/>
          </a:bodyPr>
          <a:lstStyle/>
          <a:p>
            <a:pPr algn="r"/>
            <a:r>
              <a:rPr lang="en-US" sz="7600" b="1" dirty="0" err="1"/>
              <a:t>GenSend</a:t>
            </a:r>
            <a:r>
              <a:rPr lang="en-US" sz="7600" b="1" dirty="0"/>
              <a:t> Summer</a:t>
            </a:r>
            <a:r>
              <a:rPr lang="en-US" sz="5100" b="1" dirty="0"/>
              <a:t/>
            </a:r>
            <a:br>
              <a:rPr lang="en-US" sz="5100" b="1" dirty="0"/>
            </a:br>
            <a:r>
              <a:rPr lang="en-US" sz="4400" b="1" dirty="0"/>
              <a:t>North American Mission Board </a:t>
            </a:r>
            <a:endParaRPr lang="en-US" sz="4400" dirty="0"/>
          </a:p>
        </p:txBody>
      </p:sp>
      <p:sp>
        <p:nvSpPr>
          <p:cNvPr id="3" name="Subtitle 2">
            <a:extLst>
              <a:ext uri="{FF2B5EF4-FFF2-40B4-BE49-F238E27FC236}">
                <a16:creationId xmlns="" xmlns:a16="http://schemas.microsoft.com/office/drawing/2014/main" id="{5D00BCAE-C1D2-4F37-8C39-C0A9A2D7AFC7}"/>
              </a:ext>
            </a:extLst>
          </p:cNvPr>
          <p:cNvSpPr>
            <a:spLocks noGrp="1"/>
          </p:cNvSpPr>
          <p:nvPr>
            <p:ph type="subTitle" idx="1"/>
          </p:nvPr>
        </p:nvSpPr>
        <p:spPr>
          <a:xfrm>
            <a:off x="7961258" y="4525347"/>
            <a:ext cx="3258675" cy="1737360"/>
          </a:xfrm>
        </p:spPr>
        <p:txBody>
          <a:bodyPr anchor="ctr">
            <a:normAutofit/>
          </a:bodyPr>
          <a:lstStyle/>
          <a:p>
            <a:pPr algn="l"/>
            <a:r>
              <a:rPr lang="en-US" sz="4000" dirty="0"/>
              <a:t>Susan Guo</a:t>
            </a:r>
            <a:endParaRPr lang="en-US" sz="4000" b="1" dirty="0"/>
          </a:p>
        </p:txBody>
      </p:sp>
    </p:spTree>
    <p:extLst>
      <p:ext uri="{BB962C8B-B14F-4D97-AF65-F5344CB8AC3E}">
        <p14:creationId xmlns:p14="http://schemas.microsoft.com/office/powerpoint/2010/main" val="2940865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in a chair&#10;&#10;Description automatically generated">
            <a:extLst>
              <a:ext uri="{FF2B5EF4-FFF2-40B4-BE49-F238E27FC236}">
                <a16:creationId xmlns="" xmlns:a16="http://schemas.microsoft.com/office/drawing/2014/main" id="{E2E2C8A7-0D65-42EB-B28E-4FD21AB748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6850" y="643466"/>
            <a:ext cx="4178300" cy="5571067"/>
          </a:xfrm>
          <a:prstGeom prst="rect">
            <a:avLst/>
          </a:prstGeom>
        </p:spPr>
      </p:pic>
      <p:sp>
        <p:nvSpPr>
          <p:cNvPr id="4" name="Thought Bubble: Cloud 3">
            <a:extLst>
              <a:ext uri="{FF2B5EF4-FFF2-40B4-BE49-F238E27FC236}">
                <a16:creationId xmlns="" xmlns:a16="http://schemas.microsoft.com/office/drawing/2014/main" id="{2D286FCA-FF0D-4021-AFC9-DD39E48C0FEB}"/>
              </a:ext>
            </a:extLst>
          </p:cNvPr>
          <p:cNvSpPr/>
          <p:nvPr/>
        </p:nvSpPr>
        <p:spPr>
          <a:xfrm>
            <a:off x="275208" y="967666"/>
            <a:ext cx="3542191" cy="1518083"/>
          </a:xfrm>
          <a:prstGeom prst="cloudCallout">
            <a:avLst>
              <a:gd name="adj1" fmla="val 89931"/>
              <a:gd name="adj2" fmla="val 490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a:t>God, help me!</a:t>
            </a:r>
          </a:p>
        </p:txBody>
      </p:sp>
      <p:sp>
        <p:nvSpPr>
          <p:cNvPr id="5" name="Thought Bubble: Cloud 4">
            <a:extLst>
              <a:ext uri="{FF2B5EF4-FFF2-40B4-BE49-F238E27FC236}">
                <a16:creationId xmlns="" xmlns:a16="http://schemas.microsoft.com/office/drawing/2014/main" id="{C9B8FBD0-9CB0-4A31-AC54-2F594539B3BB}"/>
              </a:ext>
            </a:extLst>
          </p:cNvPr>
          <p:cNvSpPr/>
          <p:nvPr/>
        </p:nvSpPr>
        <p:spPr>
          <a:xfrm>
            <a:off x="8374601" y="967665"/>
            <a:ext cx="3542191" cy="1518083"/>
          </a:xfrm>
          <a:prstGeom prst="cloudCallout">
            <a:avLst>
              <a:gd name="adj1" fmla="val -103803"/>
              <a:gd name="adj2" fmla="val 356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600" dirty="0"/>
              <a:t>主啊啊啊！</a:t>
            </a:r>
            <a:endParaRPr lang="en-US" sz="2600" dirty="0"/>
          </a:p>
        </p:txBody>
      </p:sp>
    </p:spTree>
    <p:extLst>
      <p:ext uri="{BB962C8B-B14F-4D97-AF65-F5344CB8AC3E}">
        <p14:creationId xmlns:p14="http://schemas.microsoft.com/office/powerpoint/2010/main" val="29730807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DF809AFF-B1DA-4E9B-8C67-3D1F620ED7F2}"/>
              </a:ext>
            </a:extLst>
          </p:cNvPr>
          <p:cNvPicPr>
            <a:picLocks noChangeAspect="1"/>
          </p:cNvPicPr>
          <p:nvPr/>
        </p:nvPicPr>
        <p:blipFill>
          <a:blip r:embed="rId2"/>
          <a:stretch>
            <a:fillRect/>
          </a:stretch>
        </p:blipFill>
        <p:spPr>
          <a:xfrm>
            <a:off x="3763116" y="633941"/>
            <a:ext cx="4665768" cy="5571067"/>
          </a:xfrm>
          <a:prstGeom prst="rect">
            <a:avLst/>
          </a:prstGeom>
        </p:spPr>
      </p:pic>
    </p:spTree>
    <p:extLst>
      <p:ext uri="{BB962C8B-B14F-4D97-AF65-F5344CB8AC3E}">
        <p14:creationId xmlns:p14="http://schemas.microsoft.com/office/powerpoint/2010/main" val="29920585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17A20EE-FBB6-4ADC-BA09-53893FA49C0A}"/>
              </a:ext>
            </a:extLst>
          </p:cNvPr>
          <p:cNvSpPr>
            <a:spLocks noGrp="1"/>
          </p:cNvSpPr>
          <p:nvPr>
            <p:ph type="ctrTitle"/>
          </p:nvPr>
        </p:nvSpPr>
        <p:spPr>
          <a:xfrm>
            <a:off x="526073" y="466578"/>
            <a:ext cx="11139854" cy="930447"/>
          </a:xfrm>
        </p:spPr>
        <p:txBody>
          <a:bodyPr>
            <a:normAutofit/>
          </a:bodyPr>
          <a:lstStyle/>
          <a:p>
            <a:r>
              <a:rPr lang="en-US" sz="5400" b="1" dirty="0">
                <a:solidFill>
                  <a:srgbClr val="FFFFFF"/>
                </a:solidFill>
              </a:rPr>
              <a:t>Living Life on Mission</a:t>
            </a:r>
          </a:p>
        </p:txBody>
      </p:sp>
      <p:sp>
        <p:nvSpPr>
          <p:cNvPr id="3" name="Subtitle 2">
            <a:extLst>
              <a:ext uri="{FF2B5EF4-FFF2-40B4-BE49-F238E27FC236}">
                <a16:creationId xmlns="" xmlns:a16="http://schemas.microsoft.com/office/drawing/2014/main" id="{A5B37101-314C-4B25-A56D-8690DEE95A06}"/>
              </a:ext>
            </a:extLst>
          </p:cNvPr>
          <p:cNvSpPr>
            <a:spLocks noGrp="1"/>
          </p:cNvSpPr>
          <p:nvPr>
            <p:ph type="subTitle" idx="1"/>
          </p:nvPr>
        </p:nvSpPr>
        <p:spPr>
          <a:xfrm>
            <a:off x="1524000" y="1525638"/>
            <a:ext cx="9144000" cy="420001"/>
          </a:xfrm>
        </p:spPr>
        <p:txBody>
          <a:bodyPr>
            <a:noAutofit/>
          </a:bodyPr>
          <a:lstStyle/>
          <a:p>
            <a:r>
              <a:rPr lang="en-US" sz="3000" dirty="0">
                <a:solidFill>
                  <a:srgbClr val="C67C6A"/>
                </a:solidFill>
              </a:rPr>
              <a:t>Joining the everyday mission of God</a:t>
            </a:r>
          </a:p>
        </p:txBody>
      </p:sp>
      <p:pic>
        <p:nvPicPr>
          <p:cNvPr id="5" name="Picture 4" descr="A group of people posing for a photo&#10;&#10;Description automatically generated">
            <a:extLst>
              <a:ext uri="{FF2B5EF4-FFF2-40B4-BE49-F238E27FC236}">
                <a16:creationId xmlns="" xmlns:a16="http://schemas.microsoft.com/office/drawing/2014/main" id="{8B5978C3-0C90-4E81-ADD7-5B5A6049A3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5681" y="2509911"/>
            <a:ext cx="9085538" cy="3997637"/>
          </a:xfrm>
          <a:prstGeom prst="rect">
            <a:avLst/>
          </a:prstGeom>
        </p:spPr>
      </p:pic>
    </p:spTree>
    <p:extLst>
      <p:ext uri="{BB962C8B-B14F-4D97-AF65-F5344CB8AC3E}">
        <p14:creationId xmlns:p14="http://schemas.microsoft.com/office/powerpoint/2010/main" val="28798421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in front of a building&#10;&#10;Description automatically generated">
            <a:extLst>
              <a:ext uri="{FF2B5EF4-FFF2-40B4-BE49-F238E27FC236}">
                <a16:creationId xmlns="" xmlns:a16="http://schemas.microsoft.com/office/drawing/2014/main" id="{518D9648-2272-471C-A1E4-29C363FB30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6029" y="643467"/>
            <a:ext cx="3746541" cy="5571066"/>
          </a:xfrm>
          <a:prstGeom prst="rect">
            <a:avLst/>
          </a:prstGeom>
        </p:spPr>
      </p:pic>
      <p:pic>
        <p:nvPicPr>
          <p:cNvPr id="5" name="Picture 4" descr="A group of people walking on a sidewalk&#10;&#10;Description automatically generated">
            <a:extLst>
              <a:ext uri="{FF2B5EF4-FFF2-40B4-BE49-F238E27FC236}">
                <a16:creationId xmlns="" xmlns:a16="http://schemas.microsoft.com/office/drawing/2014/main" id="{5B39705D-2AC4-42C2-A5C3-7D2FD022B5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6865" y="1444625"/>
            <a:ext cx="5291667" cy="3968750"/>
          </a:xfrm>
          <a:prstGeom prst="rect">
            <a:avLst/>
          </a:prstGeom>
        </p:spPr>
      </p:pic>
    </p:spTree>
    <p:extLst>
      <p:ext uri="{BB962C8B-B14F-4D97-AF65-F5344CB8AC3E}">
        <p14:creationId xmlns:p14="http://schemas.microsoft.com/office/powerpoint/2010/main" val="6481477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ar parked on the side of a road&#10;&#10;Description automatically generated">
            <a:extLst>
              <a:ext uri="{FF2B5EF4-FFF2-40B4-BE49-F238E27FC236}">
                <a16:creationId xmlns="" xmlns:a16="http://schemas.microsoft.com/office/drawing/2014/main" id="{FCB953CA-FE48-4BEF-82A5-81ECC9DFD1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0150" y="643467"/>
            <a:ext cx="4178299" cy="5571066"/>
          </a:xfrm>
          <a:prstGeom prst="rect">
            <a:avLst/>
          </a:prstGeom>
        </p:spPr>
      </p:pic>
      <p:pic>
        <p:nvPicPr>
          <p:cNvPr id="3" name="Picture 2" descr="A group of people sitting at a table in a room&#10;&#10;Description automatically generated">
            <a:extLst>
              <a:ext uri="{FF2B5EF4-FFF2-40B4-BE49-F238E27FC236}">
                <a16:creationId xmlns="" xmlns:a16="http://schemas.microsoft.com/office/drawing/2014/main" id="{63006734-5A4B-4614-BCC3-2F8028547C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6865" y="1444625"/>
            <a:ext cx="5291667" cy="3968750"/>
          </a:xfrm>
          <a:prstGeom prst="rect">
            <a:avLst/>
          </a:prstGeom>
        </p:spPr>
      </p:pic>
    </p:spTree>
    <p:extLst>
      <p:ext uri="{BB962C8B-B14F-4D97-AF65-F5344CB8AC3E}">
        <p14:creationId xmlns:p14="http://schemas.microsoft.com/office/powerpoint/2010/main" val="1953515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3A658211-539A-43EF-9577-9F2604B12B62}"/>
              </a:ext>
            </a:extLst>
          </p:cNvPr>
          <p:cNvSpPr>
            <a:spLocks noGrp="1"/>
          </p:cNvSpPr>
          <p:nvPr>
            <p:ph type="title"/>
          </p:nvPr>
        </p:nvSpPr>
        <p:spPr>
          <a:xfrm>
            <a:off x="914400" y="152400"/>
            <a:ext cx="9753600" cy="1325562"/>
          </a:xfrm>
        </p:spPr>
        <p:txBody>
          <a:bodyPr/>
          <a:lstStyle/>
          <a:p>
            <a:r>
              <a:rPr lang="en-US" dirty="0"/>
              <a:t>About Impact ministries</a:t>
            </a:r>
          </a:p>
        </p:txBody>
      </p:sp>
      <p:sp>
        <p:nvSpPr>
          <p:cNvPr id="6" name="Content Placeholder 5">
            <a:extLst>
              <a:ext uri="{FF2B5EF4-FFF2-40B4-BE49-F238E27FC236}">
                <a16:creationId xmlns="" xmlns:a16="http://schemas.microsoft.com/office/drawing/2014/main" id="{E880697E-1D8C-4FDA-BCDC-44D058CDF5BC}"/>
              </a:ext>
            </a:extLst>
          </p:cNvPr>
          <p:cNvSpPr>
            <a:spLocks noGrp="1"/>
          </p:cNvSpPr>
          <p:nvPr>
            <p:ph idx="1"/>
          </p:nvPr>
        </p:nvSpPr>
        <p:spPr>
          <a:xfrm>
            <a:off x="838200" y="1828800"/>
            <a:ext cx="6781800" cy="4343400"/>
          </a:xfrm>
        </p:spPr>
        <p:txBody>
          <a:bodyPr>
            <a:normAutofit lnSpcReduction="10000"/>
          </a:bodyPr>
          <a:lstStyle/>
          <a:p>
            <a:pPr marL="45720" indent="0">
              <a:buNone/>
            </a:pPr>
            <a:r>
              <a:rPr lang="en-US" b="1" dirty="0"/>
              <a:t>Who</a:t>
            </a:r>
            <a:r>
              <a:rPr lang="en-US" dirty="0"/>
              <a:t> – Canadians and Guatemalans working together to grow Godly leaders.</a:t>
            </a:r>
          </a:p>
          <a:p>
            <a:pPr marL="45720" indent="0">
              <a:buNone/>
            </a:pPr>
            <a:endParaRPr lang="en-US" sz="700" b="1" dirty="0"/>
          </a:p>
          <a:p>
            <a:pPr marL="45720" indent="0">
              <a:buNone/>
            </a:pPr>
            <a:r>
              <a:rPr lang="en-US" b="1" dirty="0"/>
              <a:t>What</a:t>
            </a:r>
            <a:r>
              <a:rPr lang="en-US" dirty="0"/>
              <a:t> – The Bible provides the principle foundation</a:t>
            </a:r>
          </a:p>
          <a:p>
            <a:pPr marL="45720" indent="0">
              <a:buNone/>
            </a:pPr>
            <a:endParaRPr lang="en-US" sz="700" b="1" dirty="0"/>
          </a:p>
          <a:p>
            <a:pPr marL="45720" indent="0">
              <a:buNone/>
            </a:pPr>
            <a:r>
              <a:rPr lang="en-US" b="1" dirty="0"/>
              <a:t>When</a:t>
            </a:r>
            <a:r>
              <a:rPr lang="en-US" dirty="0"/>
              <a:t> – Operating in Guatemala since 2000</a:t>
            </a:r>
          </a:p>
          <a:p>
            <a:pPr marL="45720" indent="0">
              <a:buNone/>
            </a:pPr>
            <a:endParaRPr lang="en-US" sz="700" b="1" dirty="0"/>
          </a:p>
          <a:p>
            <a:pPr marL="45720" indent="0">
              <a:buNone/>
            </a:pPr>
            <a:r>
              <a:rPr lang="en-US" b="1" dirty="0"/>
              <a:t>Where</a:t>
            </a:r>
            <a:r>
              <a:rPr lang="en-US" dirty="0"/>
              <a:t> – Rural countryside of Tactic</a:t>
            </a:r>
          </a:p>
          <a:p>
            <a:pPr marL="45720" indent="0">
              <a:buNone/>
            </a:pPr>
            <a:endParaRPr lang="en-US" sz="600" b="1" dirty="0"/>
          </a:p>
          <a:p>
            <a:pPr marL="45720" indent="0">
              <a:buNone/>
            </a:pPr>
            <a:r>
              <a:rPr lang="en-US" b="1" dirty="0"/>
              <a:t>Why</a:t>
            </a:r>
            <a:r>
              <a:rPr lang="en-US" dirty="0"/>
              <a:t> – More than 75% of indigenous people live in poverty</a:t>
            </a:r>
          </a:p>
        </p:txBody>
      </p:sp>
      <p:pic>
        <p:nvPicPr>
          <p:cNvPr id="9" name="Picture 8">
            <a:extLst>
              <a:ext uri="{FF2B5EF4-FFF2-40B4-BE49-F238E27FC236}">
                <a16:creationId xmlns="" xmlns:a16="http://schemas.microsoft.com/office/drawing/2014/main" id="{938071F1-29E9-43CF-AEB7-8BDE0F93625A}"/>
              </a:ext>
            </a:extLst>
          </p:cNvPr>
          <p:cNvPicPr>
            <a:picLocks noChangeAspect="1"/>
          </p:cNvPicPr>
          <p:nvPr/>
        </p:nvPicPr>
        <p:blipFill>
          <a:blip r:embed="rId3"/>
          <a:stretch>
            <a:fillRect/>
          </a:stretch>
        </p:blipFill>
        <p:spPr>
          <a:xfrm>
            <a:off x="7864942" y="895080"/>
            <a:ext cx="3988005" cy="5277121"/>
          </a:xfrm>
          <a:prstGeom prst="rect">
            <a:avLst/>
          </a:prstGeom>
        </p:spPr>
      </p:pic>
    </p:spTree>
    <p:extLst>
      <p:ext uri="{BB962C8B-B14F-4D97-AF65-F5344CB8AC3E}">
        <p14:creationId xmlns:p14="http://schemas.microsoft.com/office/powerpoint/2010/main" val="4227638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F1A615E-9C67-44E9-891F-16F0DAD7A131}"/>
              </a:ext>
            </a:extLst>
          </p:cNvPr>
          <p:cNvSpPr>
            <a:spLocks noGrp="1"/>
          </p:cNvSpPr>
          <p:nvPr>
            <p:ph type="title"/>
          </p:nvPr>
        </p:nvSpPr>
        <p:spPr>
          <a:xfrm>
            <a:off x="838200" y="963877"/>
            <a:ext cx="3494362" cy="4930246"/>
          </a:xfrm>
        </p:spPr>
        <p:txBody>
          <a:bodyPr>
            <a:normAutofit/>
          </a:bodyPr>
          <a:lstStyle/>
          <a:p>
            <a:pPr algn="r"/>
            <a:r>
              <a:rPr lang="en-US" sz="4600" dirty="0">
                <a:solidFill>
                  <a:schemeClr val="accent1"/>
                </a:solidFill>
              </a:rPr>
              <a:t>1 Corinthians 10:31</a:t>
            </a:r>
          </a:p>
        </p:txBody>
      </p:sp>
      <p:sp>
        <p:nvSpPr>
          <p:cNvPr id="3" name="Content Placeholder 2">
            <a:extLst>
              <a:ext uri="{FF2B5EF4-FFF2-40B4-BE49-F238E27FC236}">
                <a16:creationId xmlns="" xmlns:a16="http://schemas.microsoft.com/office/drawing/2014/main" id="{321A6CD1-DD60-4889-BAAA-A1CB0DE0C87B}"/>
              </a:ext>
            </a:extLst>
          </p:cNvPr>
          <p:cNvSpPr>
            <a:spLocks noGrp="1"/>
          </p:cNvSpPr>
          <p:nvPr>
            <p:ph idx="1"/>
          </p:nvPr>
        </p:nvSpPr>
        <p:spPr>
          <a:xfrm>
            <a:off x="4976031" y="963877"/>
            <a:ext cx="6377769" cy="4930246"/>
          </a:xfrm>
        </p:spPr>
        <p:txBody>
          <a:bodyPr anchor="ctr">
            <a:normAutofit/>
          </a:bodyPr>
          <a:lstStyle/>
          <a:p>
            <a:pPr marL="0" indent="0">
              <a:buNone/>
            </a:pPr>
            <a:r>
              <a:rPr lang="en-US" sz="3000" dirty="0"/>
              <a:t>“</a:t>
            </a:r>
            <a:r>
              <a:rPr lang="en-US" sz="3000" b="1" baseline="30000" dirty="0"/>
              <a:t>31 </a:t>
            </a:r>
            <a:r>
              <a:rPr lang="en-US" sz="3000" dirty="0"/>
              <a:t>So, whether you eat or drink, or whatever you do, do all to the glory of God.”</a:t>
            </a:r>
          </a:p>
          <a:p>
            <a:pPr marL="0" indent="0">
              <a:buNone/>
            </a:pPr>
            <a:endParaRPr lang="en-US" altLang="zh-CN" sz="3000" b="1" baseline="30000" dirty="0"/>
          </a:p>
          <a:p>
            <a:pPr marL="0" indent="0">
              <a:buNone/>
            </a:pPr>
            <a:r>
              <a:rPr lang="en-US" altLang="zh-CN" sz="3000" b="1" baseline="30000" dirty="0"/>
              <a:t>“31 </a:t>
            </a:r>
            <a:r>
              <a:rPr lang="zh-CN" altLang="en-US" sz="3000" dirty="0"/>
              <a:t>所 以 ， 你 们 或 吃 或 喝 ， 无 论 做 甚 麽 ， 都 要 为 荣 耀 神 而 行 。</a:t>
            </a:r>
            <a:r>
              <a:rPr lang="en-US" altLang="zh-CN" sz="3000" dirty="0"/>
              <a:t>”</a:t>
            </a:r>
            <a:endParaRPr lang="en-US" sz="3000" dirty="0"/>
          </a:p>
        </p:txBody>
      </p:sp>
    </p:spTree>
    <p:extLst>
      <p:ext uri="{BB962C8B-B14F-4D97-AF65-F5344CB8AC3E}">
        <p14:creationId xmlns:p14="http://schemas.microsoft.com/office/powerpoint/2010/main" val="8914623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15" descr="A large airplane flying high up in the air&#10;&#10;Description automatically generated">
            <a:extLst>
              <a:ext uri="{FF2B5EF4-FFF2-40B4-BE49-F238E27FC236}">
                <a16:creationId xmlns="" xmlns:a16="http://schemas.microsoft.com/office/drawing/2014/main" id="{2A529A45-1B94-4E54-AC9B-61FC5841A600}"/>
              </a:ext>
            </a:extLst>
          </p:cNvPr>
          <p:cNvPicPr>
            <a:picLocks noChangeAspect="1"/>
          </p:cNvPicPr>
          <p:nvPr/>
        </p:nvPicPr>
        <p:blipFill rotWithShape="1">
          <a:blip r:embed="rId2">
            <a:extLst>
              <a:ext uri="{28A0092B-C50C-407E-A947-70E740481C1C}">
                <a14:useLocalDpi xmlns:a14="http://schemas.microsoft.com/office/drawing/2010/main" val="0"/>
              </a:ext>
            </a:extLst>
          </a:blip>
          <a:srcRect t="21055" b="36758"/>
          <a:stretch/>
        </p:blipFill>
        <p:spPr>
          <a:xfrm>
            <a:off x="-1" y="10"/>
            <a:ext cx="12192000" cy="6857990"/>
          </a:xfrm>
          <a:prstGeom prst="rect">
            <a:avLst/>
          </a:prstGeom>
        </p:spPr>
      </p:pic>
      <p:sp>
        <p:nvSpPr>
          <p:cNvPr id="2" name="Title 1">
            <a:extLst>
              <a:ext uri="{FF2B5EF4-FFF2-40B4-BE49-F238E27FC236}">
                <a16:creationId xmlns="" xmlns:a16="http://schemas.microsoft.com/office/drawing/2014/main" id="{A8475A6F-575B-41AA-BC9A-A01DD44DD7C9}"/>
              </a:ext>
            </a:extLst>
          </p:cNvPr>
          <p:cNvSpPr>
            <a:spLocks noGrp="1"/>
          </p:cNvSpPr>
          <p:nvPr>
            <p:ph type="title"/>
          </p:nvPr>
        </p:nvSpPr>
        <p:spPr>
          <a:xfrm>
            <a:off x="640080" y="2402205"/>
            <a:ext cx="2752354" cy="2709275"/>
          </a:xfrm>
          <a:prstGeom prst="ellipse">
            <a:avLst/>
          </a:prstGeom>
          <a:solidFill>
            <a:srgbClr val="FFFFFF"/>
          </a:solidFill>
          <a:ln w="174625" cmpd="thinThick">
            <a:solidFill>
              <a:srgbClr val="FFFFFF"/>
            </a:solidFill>
          </a:ln>
        </p:spPr>
        <p:txBody>
          <a:bodyPr vert="horz" lIns="91440" tIns="45720" rIns="91440" bIns="45720" rtlCol="0" anchor="ctr">
            <a:noAutofit/>
          </a:bodyPr>
          <a:lstStyle/>
          <a:p>
            <a:pPr algn="ctr"/>
            <a:r>
              <a:rPr lang="en-US" sz="2000" b="1" dirty="0">
                <a:solidFill>
                  <a:srgbClr val="262626"/>
                </a:solidFill>
              </a:rPr>
              <a:t>Vancouver was named the third best city in the entire world </a:t>
            </a:r>
            <a:r>
              <a:rPr lang="en-US" sz="2000" dirty="0">
                <a:solidFill>
                  <a:srgbClr val="262626"/>
                </a:solidFill>
              </a:rPr>
              <a:t>for quality of life standards for 2019</a:t>
            </a:r>
          </a:p>
        </p:txBody>
      </p:sp>
    </p:spTree>
    <p:extLst>
      <p:ext uri="{BB962C8B-B14F-4D97-AF65-F5344CB8AC3E}">
        <p14:creationId xmlns:p14="http://schemas.microsoft.com/office/powerpoint/2010/main" val="2905671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15" descr="A large airplane flying high up in the air&#10;&#10;Description automatically generated">
            <a:extLst>
              <a:ext uri="{FF2B5EF4-FFF2-40B4-BE49-F238E27FC236}">
                <a16:creationId xmlns="" xmlns:a16="http://schemas.microsoft.com/office/drawing/2014/main" id="{2A529A45-1B94-4E54-AC9B-61FC5841A600}"/>
              </a:ext>
            </a:extLst>
          </p:cNvPr>
          <p:cNvPicPr>
            <a:picLocks noChangeAspect="1"/>
          </p:cNvPicPr>
          <p:nvPr/>
        </p:nvPicPr>
        <p:blipFill rotWithShape="1">
          <a:blip r:embed="rId2">
            <a:extLst>
              <a:ext uri="{28A0092B-C50C-407E-A947-70E740481C1C}">
                <a14:useLocalDpi xmlns:a14="http://schemas.microsoft.com/office/drawing/2010/main" val="0"/>
              </a:ext>
            </a:extLst>
          </a:blip>
          <a:srcRect t="21055" b="36758"/>
          <a:stretch/>
        </p:blipFill>
        <p:spPr>
          <a:xfrm>
            <a:off x="-1" y="10"/>
            <a:ext cx="12192000" cy="6857990"/>
          </a:xfrm>
          <a:prstGeom prst="rect">
            <a:avLst/>
          </a:prstGeom>
        </p:spPr>
      </p:pic>
      <p:sp>
        <p:nvSpPr>
          <p:cNvPr id="2" name="Title 1">
            <a:extLst>
              <a:ext uri="{FF2B5EF4-FFF2-40B4-BE49-F238E27FC236}">
                <a16:creationId xmlns="" xmlns:a16="http://schemas.microsoft.com/office/drawing/2014/main" id="{A8475A6F-575B-41AA-BC9A-A01DD44DD7C9}"/>
              </a:ext>
            </a:extLst>
          </p:cNvPr>
          <p:cNvSpPr>
            <a:spLocks noGrp="1"/>
          </p:cNvSpPr>
          <p:nvPr>
            <p:ph type="title"/>
          </p:nvPr>
        </p:nvSpPr>
        <p:spPr>
          <a:xfrm>
            <a:off x="640080" y="2421255"/>
            <a:ext cx="2752354" cy="2709275"/>
          </a:xfrm>
          <a:prstGeom prst="ellipse">
            <a:avLst/>
          </a:prstGeom>
          <a:solidFill>
            <a:srgbClr val="231815"/>
          </a:solidFill>
          <a:ln w="174625" cmpd="thinThick">
            <a:solidFill>
              <a:srgbClr val="231815"/>
            </a:solidFill>
          </a:ln>
        </p:spPr>
        <p:txBody>
          <a:bodyPr vert="horz" lIns="91440" tIns="45720" rIns="91440" bIns="45720" rtlCol="0" anchor="ctr">
            <a:noAutofit/>
          </a:bodyPr>
          <a:lstStyle/>
          <a:p>
            <a:pPr algn="ctr"/>
            <a:r>
              <a:rPr lang="en-US" sz="1900" b="1" dirty="0">
                <a:solidFill>
                  <a:srgbClr val="FFFFFF"/>
                </a:solidFill>
              </a:rPr>
              <a:t>97% of 2.8 million in the Greater Vancouver Area are far from God… </a:t>
            </a:r>
            <a:r>
              <a:rPr lang="en-US" sz="1900" dirty="0">
                <a:solidFill>
                  <a:srgbClr val="FFFFFF"/>
                </a:solidFill>
              </a:rPr>
              <a:t>that’s around 2.7 million people!</a:t>
            </a:r>
          </a:p>
        </p:txBody>
      </p:sp>
    </p:spTree>
    <p:extLst>
      <p:ext uri="{BB962C8B-B14F-4D97-AF65-F5344CB8AC3E}">
        <p14:creationId xmlns:p14="http://schemas.microsoft.com/office/powerpoint/2010/main" val="38938412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17A20EE-FBB6-4ADC-BA09-53893FA49C0A}"/>
              </a:ext>
            </a:extLst>
          </p:cNvPr>
          <p:cNvSpPr>
            <a:spLocks noGrp="1"/>
          </p:cNvSpPr>
          <p:nvPr>
            <p:ph type="ctrTitle"/>
          </p:nvPr>
        </p:nvSpPr>
        <p:spPr>
          <a:xfrm>
            <a:off x="526073" y="466578"/>
            <a:ext cx="11139854" cy="930447"/>
          </a:xfrm>
        </p:spPr>
        <p:txBody>
          <a:bodyPr>
            <a:normAutofit/>
          </a:bodyPr>
          <a:lstStyle/>
          <a:p>
            <a:r>
              <a:rPr lang="en-US" sz="5400" b="1" dirty="0">
                <a:solidFill>
                  <a:srgbClr val="FFFFFF"/>
                </a:solidFill>
              </a:rPr>
              <a:t>Living Life on Mission</a:t>
            </a:r>
          </a:p>
        </p:txBody>
      </p:sp>
      <p:sp>
        <p:nvSpPr>
          <p:cNvPr id="3" name="Subtitle 2">
            <a:extLst>
              <a:ext uri="{FF2B5EF4-FFF2-40B4-BE49-F238E27FC236}">
                <a16:creationId xmlns="" xmlns:a16="http://schemas.microsoft.com/office/drawing/2014/main" id="{A5B37101-314C-4B25-A56D-8690DEE95A06}"/>
              </a:ext>
            </a:extLst>
          </p:cNvPr>
          <p:cNvSpPr>
            <a:spLocks noGrp="1"/>
          </p:cNvSpPr>
          <p:nvPr>
            <p:ph type="subTitle" idx="1"/>
          </p:nvPr>
        </p:nvSpPr>
        <p:spPr>
          <a:xfrm>
            <a:off x="1524000" y="1525638"/>
            <a:ext cx="9144000" cy="420001"/>
          </a:xfrm>
        </p:spPr>
        <p:txBody>
          <a:bodyPr>
            <a:noAutofit/>
          </a:bodyPr>
          <a:lstStyle/>
          <a:p>
            <a:r>
              <a:rPr lang="en-US" sz="3000" dirty="0">
                <a:solidFill>
                  <a:srgbClr val="C67C6A"/>
                </a:solidFill>
              </a:rPr>
              <a:t>Joining the everyday mission of God</a:t>
            </a:r>
          </a:p>
        </p:txBody>
      </p:sp>
      <p:sp>
        <p:nvSpPr>
          <p:cNvPr id="4" name="TextBox 3">
            <a:extLst>
              <a:ext uri="{FF2B5EF4-FFF2-40B4-BE49-F238E27FC236}">
                <a16:creationId xmlns="" xmlns:a16="http://schemas.microsoft.com/office/drawing/2014/main" id="{8D35E1BC-284F-4B0C-A101-5E42A4D5CF1F}"/>
              </a:ext>
            </a:extLst>
          </p:cNvPr>
          <p:cNvSpPr txBox="1"/>
          <p:nvPr/>
        </p:nvSpPr>
        <p:spPr>
          <a:xfrm>
            <a:off x="378068" y="2877671"/>
            <a:ext cx="11438793" cy="3847207"/>
          </a:xfrm>
          <a:prstGeom prst="rect">
            <a:avLst/>
          </a:prstGeom>
          <a:noFill/>
        </p:spPr>
        <p:txBody>
          <a:bodyPr wrap="square" rtlCol="0">
            <a:spAutoFit/>
          </a:bodyPr>
          <a:lstStyle/>
          <a:p>
            <a:r>
              <a:rPr lang="en-US" sz="3200" dirty="0"/>
              <a:t>Matthew 28: 19 – 20 </a:t>
            </a:r>
          </a:p>
          <a:p>
            <a:r>
              <a:rPr lang="en-US" sz="2600" dirty="0"/>
              <a:t>“</a:t>
            </a:r>
            <a:r>
              <a:rPr lang="en-US" sz="2600" b="1" baseline="30000" dirty="0"/>
              <a:t>19 </a:t>
            </a:r>
            <a:r>
              <a:rPr lang="en-US" sz="2600" dirty="0"/>
              <a:t>Therefore </a:t>
            </a:r>
            <a:r>
              <a:rPr lang="en-US" sz="2600" b="1" dirty="0"/>
              <a:t>go and make disciples </a:t>
            </a:r>
            <a:r>
              <a:rPr lang="en-US" sz="2600" dirty="0"/>
              <a:t>of all nations, baptizing them in the name of the Father and of the Son and of the Holy Spirit, </a:t>
            </a:r>
            <a:r>
              <a:rPr lang="en-US" sz="2600" b="1" baseline="30000" dirty="0"/>
              <a:t>20 </a:t>
            </a:r>
            <a:r>
              <a:rPr lang="en-US" sz="2600" dirty="0"/>
              <a:t>and teaching them to obey everything I have commanded you. And surely I am with you always, to the very end of the age.”</a:t>
            </a:r>
          </a:p>
          <a:p>
            <a:r>
              <a:rPr lang="en-US" sz="2600" dirty="0"/>
              <a:t>“ </a:t>
            </a:r>
            <a:r>
              <a:rPr lang="en-US" altLang="zh-CN" sz="2600" b="1" baseline="30000" dirty="0"/>
              <a:t>19 </a:t>
            </a:r>
            <a:r>
              <a:rPr lang="zh-CN" altLang="en-US" sz="2600" dirty="0"/>
              <a:t>所 以 ， </a:t>
            </a:r>
            <a:r>
              <a:rPr lang="zh-CN" altLang="en-US" sz="2600" b="1" dirty="0"/>
              <a:t>你 们 要 去 ， 使 万 民 作 我 的 门 徒 </a:t>
            </a:r>
            <a:r>
              <a:rPr lang="zh-CN" altLang="en-US" sz="2600" dirty="0"/>
              <a:t>， 奉 父 、 子 、 圣 灵 的 名 给 他 们 施 洗 （ 或 作 ： 给 他 们 施 洗 ， 归 於 父 、 子 、 圣 灵 的 名 ） 。</a:t>
            </a:r>
          </a:p>
          <a:p>
            <a:r>
              <a:rPr lang="en-US" altLang="zh-CN" sz="2600" b="1" baseline="30000" dirty="0"/>
              <a:t>20 </a:t>
            </a:r>
            <a:r>
              <a:rPr lang="zh-CN" altLang="en-US" sz="2600" dirty="0"/>
              <a:t>凡 我 所 吩 咐 你 们 的 ， 都 教 训 他 们 遵 守 ， 我 就 常 与 你 们 同 在 ， 直 到 世 界 的 末 了 。</a:t>
            </a:r>
            <a:r>
              <a:rPr lang="en-US" altLang="zh-CN" sz="2600" dirty="0"/>
              <a:t>”</a:t>
            </a:r>
            <a:endParaRPr lang="zh-CN" altLang="en-US" sz="2600" dirty="0"/>
          </a:p>
        </p:txBody>
      </p:sp>
    </p:spTree>
    <p:extLst>
      <p:ext uri="{BB962C8B-B14F-4D97-AF65-F5344CB8AC3E}">
        <p14:creationId xmlns:p14="http://schemas.microsoft.com/office/powerpoint/2010/main" val="7427747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Who's Your One">
            <a:hlinkClick r:id="" action="ppaction://media"/>
            <a:extLst>
              <a:ext uri="{FF2B5EF4-FFF2-40B4-BE49-F238E27FC236}">
                <a16:creationId xmlns="" xmlns:a16="http://schemas.microsoft.com/office/drawing/2014/main" id="{5E9F56F9-2E19-42D6-9AED-CD51897AE343}"/>
              </a:ext>
            </a:extLst>
          </p:cNvPr>
          <p:cNvPicPr>
            <a:picLocks noGrp="1" noRot="1" noChangeAspect="1"/>
          </p:cNvPicPr>
          <p:nvPr>
            <p:ph idx="1"/>
            <a:videoFile r:link="rId1"/>
          </p:nvPr>
        </p:nvPicPr>
        <p:blipFill>
          <a:blip r:embed="rId3"/>
          <a:stretch>
            <a:fillRect/>
          </a:stretch>
        </p:blipFill>
        <p:spPr>
          <a:xfrm>
            <a:off x="0" y="0"/>
            <a:ext cx="12192276" cy="6858000"/>
          </a:xfrm>
          <a:prstGeom prst="rect">
            <a:avLst/>
          </a:prstGeom>
        </p:spPr>
      </p:pic>
    </p:spTree>
    <p:extLst>
      <p:ext uri="{BB962C8B-B14F-4D97-AF65-F5344CB8AC3E}">
        <p14:creationId xmlns:p14="http://schemas.microsoft.com/office/powerpoint/2010/main" val="3879077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F9C9EC0E-444A-42AB-BD0A-B158433ECF52}"/>
              </a:ext>
            </a:extLst>
          </p:cNvPr>
          <p:cNvPicPr>
            <a:picLocks noChangeAspect="1"/>
          </p:cNvPicPr>
          <p:nvPr/>
        </p:nvPicPr>
        <p:blipFill rotWithShape="1">
          <a:blip r:embed="rId2"/>
          <a:srcRect t="2118" r="1" b="12467"/>
          <a:stretch/>
        </p:blipFill>
        <p:spPr>
          <a:xfrm rot="21480000">
            <a:off x="1137837" y="1003258"/>
            <a:ext cx="9916327" cy="4764396"/>
          </a:xfrm>
          <a:prstGeom prst="rect">
            <a:avLst/>
          </a:prstGeom>
        </p:spPr>
      </p:pic>
    </p:spTree>
    <p:extLst>
      <p:ext uri="{BB962C8B-B14F-4D97-AF65-F5344CB8AC3E}">
        <p14:creationId xmlns:p14="http://schemas.microsoft.com/office/powerpoint/2010/main" val="22471315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A4171ED-C7A5-4E86-B46E-B3696153EB7E}"/>
              </a:ext>
            </a:extLst>
          </p:cNvPr>
          <p:cNvSpPr>
            <a:spLocks noGrp="1"/>
          </p:cNvSpPr>
          <p:nvPr>
            <p:ph type="title"/>
          </p:nvPr>
        </p:nvSpPr>
        <p:spPr>
          <a:xfrm>
            <a:off x="838200" y="76200"/>
            <a:ext cx="9753600" cy="1325562"/>
          </a:xfrm>
        </p:spPr>
        <p:txBody>
          <a:bodyPr/>
          <a:lstStyle/>
          <a:p>
            <a:r>
              <a:rPr lang="en-US" dirty="0"/>
              <a:t>Highlights</a:t>
            </a:r>
          </a:p>
        </p:txBody>
      </p:sp>
      <p:sp>
        <p:nvSpPr>
          <p:cNvPr id="3" name="Content Placeholder 2">
            <a:extLst>
              <a:ext uri="{FF2B5EF4-FFF2-40B4-BE49-F238E27FC236}">
                <a16:creationId xmlns="" xmlns:a16="http://schemas.microsoft.com/office/drawing/2014/main" id="{459951B9-6CAD-4020-8F03-F6D693E56B49}"/>
              </a:ext>
            </a:extLst>
          </p:cNvPr>
          <p:cNvSpPr>
            <a:spLocks noGrp="1"/>
          </p:cNvSpPr>
          <p:nvPr>
            <p:ph idx="1"/>
          </p:nvPr>
        </p:nvSpPr>
        <p:spPr>
          <a:xfrm>
            <a:off x="762000" y="1524000"/>
            <a:ext cx="6477000" cy="4724400"/>
          </a:xfrm>
        </p:spPr>
        <p:txBody>
          <a:bodyPr>
            <a:noAutofit/>
          </a:bodyPr>
          <a:lstStyle/>
          <a:p>
            <a:pPr marL="45720" indent="0">
              <a:buNone/>
            </a:pPr>
            <a:r>
              <a:rPr lang="en-US" sz="2100" b="1" dirty="0"/>
              <a:t>Schools - </a:t>
            </a:r>
            <a:r>
              <a:rPr lang="en-US" sz="2100" dirty="0"/>
              <a:t>10 schools supporting +1,500 students </a:t>
            </a:r>
          </a:p>
          <a:p>
            <a:pPr marL="45720" indent="0">
              <a:buNone/>
            </a:pPr>
            <a:r>
              <a:rPr lang="en-US" sz="2100" dirty="0"/>
              <a:t>- Many Christian teachers were students themselves</a:t>
            </a:r>
          </a:p>
          <a:p>
            <a:pPr marL="45720" indent="0">
              <a:buNone/>
            </a:pPr>
            <a:endParaRPr lang="en-US" sz="600" dirty="0"/>
          </a:p>
          <a:p>
            <a:pPr marL="45720" indent="0">
              <a:buNone/>
            </a:pPr>
            <a:r>
              <a:rPr lang="en-US" sz="2100" b="1" dirty="0"/>
              <a:t>Church</a:t>
            </a:r>
            <a:r>
              <a:rPr lang="en-US" sz="2100" dirty="0"/>
              <a:t> - 3 congregations with various programs</a:t>
            </a:r>
          </a:p>
          <a:p>
            <a:pPr marL="45720" indent="0">
              <a:buNone/>
            </a:pPr>
            <a:endParaRPr lang="en-US" sz="600" dirty="0"/>
          </a:p>
          <a:p>
            <a:pPr marL="45720" indent="0">
              <a:buNone/>
            </a:pPr>
            <a:r>
              <a:rPr lang="en-US" sz="2100" b="1" dirty="0"/>
              <a:t>Medical and Dental Clinics</a:t>
            </a:r>
            <a:r>
              <a:rPr lang="en-US" sz="2100" dirty="0"/>
              <a:t> - set up at the schools</a:t>
            </a:r>
          </a:p>
          <a:p>
            <a:pPr marL="45720" indent="0">
              <a:buNone/>
            </a:pPr>
            <a:endParaRPr lang="en-US" sz="600" dirty="0"/>
          </a:p>
          <a:p>
            <a:pPr marL="45720" indent="0">
              <a:buNone/>
            </a:pPr>
            <a:r>
              <a:rPr lang="en-US" sz="2100" b="1" dirty="0"/>
              <a:t>Orphan Care </a:t>
            </a:r>
            <a:r>
              <a:rPr lang="en-US" sz="2100" dirty="0"/>
              <a:t>– 2yr application has been approved!</a:t>
            </a:r>
          </a:p>
          <a:p>
            <a:pPr marL="45720" indent="0">
              <a:buNone/>
            </a:pPr>
            <a:r>
              <a:rPr lang="en-US" sz="2100" dirty="0"/>
              <a:t>- First baby arrived on the week of July 16</a:t>
            </a:r>
            <a:r>
              <a:rPr lang="en-US" sz="2100" baseline="30000" dirty="0"/>
              <a:t>th</a:t>
            </a:r>
            <a:endParaRPr lang="en-US" sz="2100" dirty="0"/>
          </a:p>
        </p:txBody>
      </p:sp>
      <p:pic>
        <p:nvPicPr>
          <p:cNvPr id="6" name="Picture 5" descr="A group of people standing in front of a crowd&#10;&#10;Description generated with very high confidence">
            <a:extLst>
              <a:ext uri="{FF2B5EF4-FFF2-40B4-BE49-F238E27FC236}">
                <a16:creationId xmlns="" xmlns:a16="http://schemas.microsoft.com/office/drawing/2014/main" id="{4D964916-FFB2-4EB2-B111-24B3276B3E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0" y="3429001"/>
            <a:ext cx="4648200" cy="3286125"/>
          </a:xfrm>
          <a:prstGeom prst="rect">
            <a:avLst/>
          </a:prstGeom>
        </p:spPr>
      </p:pic>
      <p:pic>
        <p:nvPicPr>
          <p:cNvPr id="8" name="Picture 7" descr="A group of people in front of a house&#10;&#10;Description generated with high confidence">
            <a:extLst>
              <a:ext uri="{FF2B5EF4-FFF2-40B4-BE49-F238E27FC236}">
                <a16:creationId xmlns="" xmlns:a16="http://schemas.microsoft.com/office/drawing/2014/main" id="{1299332D-7F97-4D6A-8334-408E81A04D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200" y="152400"/>
            <a:ext cx="4648200" cy="3200400"/>
          </a:xfrm>
          <a:prstGeom prst="rect">
            <a:avLst/>
          </a:prstGeom>
        </p:spPr>
      </p:pic>
    </p:spTree>
    <p:extLst>
      <p:ext uri="{BB962C8B-B14F-4D97-AF65-F5344CB8AC3E}">
        <p14:creationId xmlns:p14="http://schemas.microsoft.com/office/powerpoint/2010/main" val="2762359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8C643DC-019F-4596-B701-4D4595934C3E}"/>
              </a:ext>
            </a:extLst>
          </p:cNvPr>
          <p:cNvSpPr>
            <a:spLocks noGrp="1"/>
          </p:cNvSpPr>
          <p:nvPr>
            <p:ph type="title"/>
          </p:nvPr>
        </p:nvSpPr>
        <p:spPr>
          <a:xfrm>
            <a:off x="762000" y="274638"/>
            <a:ext cx="9753600" cy="1325562"/>
          </a:xfrm>
        </p:spPr>
        <p:txBody>
          <a:bodyPr/>
          <a:lstStyle/>
          <a:p>
            <a:r>
              <a:rPr lang="en-US" dirty="0"/>
              <a:t>The Experience </a:t>
            </a:r>
            <a:r>
              <a:rPr lang="en-US" sz="2800" dirty="0"/>
              <a:t>(spiritual)</a:t>
            </a:r>
            <a:endParaRPr lang="en-US" dirty="0"/>
          </a:p>
        </p:txBody>
      </p:sp>
      <p:sp>
        <p:nvSpPr>
          <p:cNvPr id="4" name="Content Placeholder 3">
            <a:extLst>
              <a:ext uri="{FF2B5EF4-FFF2-40B4-BE49-F238E27FC236}">
                <a16:creationId xmlns="" xmlns:a16="http://schemas.microsoft.com/office/drawing/2014/main" id="{52B053F9-477F-4862-97BE-A60F52152FB3}"/>
              </a:ext>
            </a:extLst>
          </p:cNvPr>
          <p:cNvSpPr>
            <a:spLocks noGrp="1"/>
          </p:cNvSpPr>
          <p:nvPr>
            <p:ph sz="half" idx="1"/>
          </p:nvPr>
        </p:nvSpPr>
        <p:spPr>
          <a:xfrm>
            <a:off x="838201" y="1828800"/>
            <a:ext cx="6080333" cy="4343400"/>
          </a:xfrm>
        </p:spPr>
        <p:txBody>
          <a:bodyPr>
            <a:normAutofit/>
          </a:bodyPr>
          <a:lstStyle/>
          <a:p>
            <a:r>
              <a:rPr lang="en-US" dirty="0"/>
              <a:t>Visited numerous schools and classes</a:t>
            </a:r>
          </a:p>
          <a:p>
            <a:endParaRPr lang="en-US" sz="600" dirty="0"/>
          </a:p>
          <a:p>
            <a:r>
              <a:rPr lang="en-US" dirty="0"/>
              <a:t>Hosted Vacation Bible School (VBS)</a:t>
            </a:r>
          </a:p>
          <a:p>
            <a:endParaRPr lang="en-US" sz="600" dirty="0"/>
          </a:p>
          <a:p>
            <a:r>
              <a:rPr lang="en-US" dirty="0"/>
              <a:t>Hospital and Home Visitation</a:t>
            </a:r>
          </a:p>
          <a:p>
            <a:endParaRPr lang="en-US" sz="600" dirty="0"/>
          </a:p>
          <a:p>
            <a:r>
              <a:rPr lang="en-US" dirty="0"/>
              <a:t>Work Project</a:t>
            </a:r>
          </a:p>
          <a:p>
            <a:endParaRPr lang="en-US" sz="600" dirty="0"/>
          </a:p>
          <a:p>
            <a:r>
              <a:rPr lang="en-US" dirty="0"/>
              <a:t>Prayer Meeting</a:t>
            </a:r>
          </a:p>
          <a:p>
            <a:endParaRPr lang="en-US" dirty="0"/>
          </a:p>
        </p:txBody>
      </p:sp>
      <p:pic>
        <p:nvPicPr>
          <p:cNvPr id="6" name="Picture 5" descr="A group of people standing in front of a crowd&#10;&#10;Description generated with very high confidence">
            <a:extLst>
              <a:ext uri="{FF2B5EF4-FFF2-40B4-BE49-F238E27FC236}">
                <a16:creationId xmlns="" xmlns:a16="http://schemas.microsoft.com/office/drawing/2014/main" id="{E3F5D8A8-E744-422F-A5A3-21AA5F52DF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0" y="3448051"/>
            <a:ext cx="4572001" cy="3257549"/>
          </a:xfrm>
          <a:prstGeom prst="rect">
            <a:avLst/>
          </a:prstGeom>
        </p:spPr>
      </p:pic>
      <p:pic>
        <p:nvPicPr>
          <p:cNvPr id="7" name="Picture 6" descr="A group of people standing in front of a building&#10;&#10;Description generated with very high confidence">
            <a:extLst>
              <a:ext uri="{FF2B5EF4-FFF2-40B4-BE49-F238E27FC236}">
                <a16:creationId xmlns="" xmlns:a16="http://schemas.microsoft.com/office/drawing/2014/main" id="{B6CF6B74-9462-43BC-A655-063F79B931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200" y="76200"/>
            <a:ext cx="4572001" cy="3333750"/>
          </a:xfrm>
          <a:prstGeom prst="rect">
            <a:avLst/>
          </a:prstGeom>
        </p:spPr>
      </p:pic>
    </p:spTree>
    <p:extLst>
      <p:ext uri="{BB962C8B-B14F-4D97-AF65-F5344CB8AC3E}">
        <p14:creationId xmlns:p14="http://schemas.microsoft.com/office/powerpoint/2010/main" val="2089046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8C643DC-019F-4596-B701-4D4595934C3E}"/>
              </a:ext>
            </a:extLst>
          </p:cNvPr>
          <p:cNvSpPr>
            <a:spLocks noGrp="1"/>
          </p:cNvSpPr>
          <p:nvPr>
            <p:ph type="title"/>
          </p:nvPr>
        </p:nvSpPr>
        <p:spPr>
          <a:xfrm>
            <a:off x="990600" y="274638"/>
            <a:ext cx="9753600" cy="1325562"/>
          </a:xfrm>
        </p:spPr>
        <p:txBody>
          <a:bodyPr/>
          <a:lstStyle/>
          <a:p>
            <a:r>
              <a:rPr lang="en-US" dirty="0"/>
              <a:t>The Experience </a:t>
            </a:r>
            <a:r>
              <a:rPr lang="en-US" sz="2800" dirty="0"/>
              <a:t>(Cultural)</a:t>
            </a:r>
            <a:endParaRPr lang="en-US" dirty="0"/>
          </a:p>
        </p:txBody>
      </p:sp>
      <p:sp>
        <p:nvSpPr>
          <p:cNvPr id="4" name="Content Placeholder 3">
            <a:extLst>
              <a:ext uri="{FF2B5EF4-FFF2-40B4-BE49-F238E27FC236}">
                <a16:creationId xmlns="" xmlns:a16="http://schemas.microsoft.com/office/drawing/2014/main" id="{52B053F9-477F-4862-97BE-A60F52152FB3}"/>
              </a:ext>
            </a:extLst>
          </p:cNvPr>
          <p:cNvSpPr>
            <a:spLocks noGrp="1"/>
          </p:cNvSpPr>
          <p:nvPr>
            <p:ph sz="half" idx="1"/>
          </p:nvPr>
        </p:nvSpPr>
        <p:spPr>
          <a:xfrm>
            <a:off x="1066801" y="1828800"/>
            <a:ext cx="6080333" cy="4343400"/>
          </a:xfrm>
        </p:spPr>
        <p:txBody>
          <a:bodyPr>
            <a:normAutofit/>
          </a:bodyPr>
          <a:lstStyle/>
          <a:p>
            <a:r>
              <a:rPr lang="en-US" dirty="0"/>
              <a:t>History</a:t>
            </a:r>
          </a:p>
          <a:p>
            <a:endParaRPr lang="en-US" dirty="0"/>
          </a:p>
          <a:p>
            <a:r>
              <a:rPr lang="en-US" dirty="0"/>
              <a:t>Visited Numerous Landmarks</a:t>
            </a:r>
          </a:p>
          <a:p>
            <a:endParaRPr lang="en-US" dirty="0"/>
          </a:p>
          <a:p>
            <a:r>
              <a:rPr lang="en-US" dirty="0"/>
              <a:t>Market Activity</a:t>
            </a:r>
          </a:p>
          <a:p>
            <a:endParaRPr lang="en-US" dirty="0"/>
          </a:p>
          <a:p>
            <a:r>
              <a:rPr lang="en-US" dirty="0"/>
              <a:t>Cultural Night and Experience</a:t>
            </a:r>
          </a:p>
        </p:txBody>
      </p:sp>
      <p:pic>
        <p:nvPicPr>
          <p:cNvPr id="5" name="Picture 4" descr="A large waterfall&#10;&#10;Description generated with high confidence">
            <a:extLst>
              <a:ext uri="{FF2B5EF4-FFF2-40B4-BE49-F238E27FC236}">
                <a16:creationId xmlns="" xmlns:a16="http://schemas.microsoft.com/office/drawing/2014/main" id="{A6B751FB-89D7-4602-81CB-80792B7BC8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199" y="3505201"/>
            <a:ext cx="4572001" cy="3314701"/>
          </a:xfrm>
          <a:prstGeom prst="rect">
            <a:avLst/>
          </a:prstGeom>
        </p:spPr>
      </p:pic>
      <p:pic>
        <p:nvPicPr>
          <p:cNvPr id="9" name="Picture 8" descr="A group of people standing on top of a mountain&#10;&#10;Description generated with very high confidence">
            <a:extLst>
              <a:ext uri="{FF2B5EF4-FFF2-40B4-BE49-F238E27FC236}">
                <a16:creationId xmlns="" xmlns:a16="http://schemas.microsoft.com/office/drawing/2014/main" id="{35E50C52-39D7-43E8-A5A0-D4C8D81214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1" y="152400"/>
            <a:ext cx="2472557" cy="3295650"/>
          </a:xfrm>
          <a:prstGeom prst="rect">
            <a:avLst/>
          </a:prstGeom>
        </p:spPr>
      </p:pic>
    </p:spTree>
    <p:extLst>
      <p:ext uri="{BB962C8B-B14F-4D97-AF65-F5344CB8AC3E}">
        <p14:creationId xmlns:p14="http://schemas.microsoft.com/office/powerpoint/2010/main" val="1918770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CF828B9D-1518-4637-B3AA-5229F997BF5C}"/>
              </a:ext>
            </a:extLst>
          </p:cNvPr>
          <p:cNvSpPr>
            <a:spLocks noGrp="1"/>
          </p:cNvSpPr>
          <p:nvPr>
            <p:ph type="title"/>
          </p:nvPr>
        </p:nvSpPr>
        <p:spPr>
          <a:xfrm>
            <a:off x="990600" y="152400"/>
            <a:ext cx="9753600" cy="1325562"/>
          </a:xfrm>
        </p:spPr>
        <p:txBody>
          <a:bodyPr/>
          <a:lstStyle/>
          <a:p>
            <a:r>
              <a:rPr lang="en-US" dirty="0"/>
              <a:t>The Experience </a:t>
            </a:r>
            <a:r>
              <a:rPr lang="en-US" sz="2800" dirty="0"/>
              <a:t>(Overall)</a:t>
            </a:r>
            <a:endParaRPr lang="en-US" dirty="0"/>
          </a:p>
        </p:txBody>
      </p:sp>
      <p:pic>
        <p:nvPicPr>
          <p:cNvPr id="16" name="Content Placeholder 7" descr="A close up of text on a white background&#10;&#10;Description generated with very high confidence">
            <a:extLst>
              <a:ext uri="{FF2B5EF4-FFF2-40B4-BE49-F238E27FC236}">
                <a16:creationId xmlns="" xmlns:a16="http://schemas.microsoft.com/office/drawing/2014/main" id="{B4C2CBA6-92F0-4B82-B1F9-3D4A234968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8564" y="1635944"/>
            <a:ext cx="3458114" cy="4609291"/>
          </a:xfrm>
          <a:prstGeom prst="rect">
            <a:avLst/>
          </a:prstGeom>
        </p:spPr>
      </p:pic>
      <p:pic>
        <p:nvPicPr>
          <p:cNvPr id="20" name="Picture 19" descr="A group of people standing in front of a building&#10;&#10;Description generated with very high confidence">
            <a:extLst>
              <a:ext uri="{FF2B5EF4-FFF2-40B4-BE49-F238E27FC236}">
                <a16:creationId xmlns="" xmlns:a16="http://schemas.microsoft.com/office/drawing/2014/main" id="{C11164A5-30A4-4A50-A773-754D0B05D8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38" y="1660134"/>
            <a:ext cx="4114800" cy="3086101"/>
          </a:xfrm>
          <a:prstGeom prst="rect">
            <a:avLst/>
          </a:prstGeom>
        </p:spPr>
      </p:pic>
      <p:pic>
        <p:nvPicPr>
          <p:cNvPr id="22" name="Picture 21" descr="Two people standing in front of a window&#10;&#10;Description generated with very high confidence">
            <a:extLst>
              <a:ext uri="{FF2B5EF4-FFF2-40B4-BE49-F238E27FC236}">
                <a16:creationId xmlns="" xmlns:a16="http://schemas.microsoft.com/office/drawing/2014/main" id="{85D35E65-794F-4617-B2F0-BCC4FF4FAD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2048" y="1635944"/>
            <a:ext cx="4143914" cy="3107937"/>
          </a:xfrm>
          <a:prstGeom prst="rect">
            <a:avLst/>
          </a:prstGeom>
        </p:spPr>
      </p:pic>
      <p:sp>
        <p:nvSpPr>
          <p:cNvPr id="25" name="TextBox 24">
            <a:extLst>
              <a:ext uri="{FF2B5EF4-FFF2-40B4-BE49-F238E27FC236}">
                <a16:creationId xmlns="" xmlns:a16="http://schemas.microsoft.com/office/drawing/2014/main" id="{746984D1-4D3F-42F5-8022-09FCDAC7F8A5}"/>
              </a:ext>
            </a:extLst>
          </p:cNvPr>
          <p:cNvSpPr txBox="1"/>
          <p:nvPr/>
        </p:nvSpPr>
        <p:spPr>
          <a:xfrm>
            <a:off x="168793" y="4868024"/>
            <a:ext cx="3916893" cy="424732"/>
          </a:xfrm>
          <a:prstGeom prst="rect">
            <a:avLst/>
          </a:prstGeom>
          <a:noFill/>
        </p:spPr>
        <p:txBody>
          <a:bodyPr wrap="square" rtlCol="0">
            <a:spAutoFit/>
          </a:bodyPr>
          <a:lstStyle/>
          <a:p>
            <a:pPr algn="ctr">
              <a:lnSpc>
                <a:spcPct val="90000"/>
              </a:lnSpc>
            </a:pPr>
            <a:r>
              <a:rPr lang="en-US" sz="2400" dirty="0"/>
              <a:t>Safe</a:t>
            </a:r>
          </a:p>
        </p:txBody>
      </p:sp>
      <p:sp>
        <p:nvSpPr>
          <p:cNvPr id="26" name="TextBox 25">
            <a:extLst>
              <a:ext uri="{FF2B5EF4-FFF2-40B4-BE49-F238E27FC236}">
                <a16:creationId xmlns="" xmlns:a16="http://schemas.microsoft.com/office/drawing/2014/main" id="{8FF49C58-36E4-4812-9325-D7BCCB9FBB84}"/>
              </a:ext>
            </a:extLst>
          </p:cNvPr>
          <p:cNvSpPr txBox="1"/>
          <p:nvPr/>
        </p:nvSpPr>
        <p:spPr>
          <a:xfrm>
            <a:off x="7875632" y="4743880"/>
            <a:ext cx="4143913" cy="757130"/>
          </a:xfrm>
          <a:prstGeom prst="rect">
            <a:avLst/>
          </a:prstGeom>
          <a:noFill/>
        </p:spPr>
        <p:txBody>
          <a:bodyPr wrap="square" rtlCol="0">
            <a:spAutoFit/>
          </a:bodyPr>
          <a:lstStyle/>
          <a:p>
            <a:pPr algn="ctr">
              <a:lnSpc>
                <a:spcPct val="90000"/>
              </a:lnSpc>
            </a:pPr>
            <a:r>
              <a:rPr lang="en-US" sz="2400" dirty="0"/>
              <a:t>English translation was easily accessible </a:t>
            </a:r>
          </a:p>
        </p:txBody>
      </p:sp>
      <p:sp>
        <p:nvSpPr>
          <p:cNvPr id="27" name="TextBox 26">
            <a:extLst>
              <a:ext uri="{FF2B5EF4-FFF2-40B4-BE49-F238E27FC236}">
                <a16:creationId xmlns="" xmlns:a16="http://schemas.microsoft.com/office/drawing/2014/main" id="{53EC233A-D104-49E6-B106-60E496CD776F}"/>
              </a:ext>
            </a:extLst>
          </p:cNvPr>
          <p:cNvSpPr txBox="1"/>
          <p:nvPr/>
        </p:nvSpPr>
        <p:spPr>
          <a:xfrm>
            <a:off x="4343400" y="6285691"/>
            <a:ext cx="3458114" cy="424732"/>
          </a:xfrm>
          <a:prstGeom prst="rect">
            <a:avLst/>
          </a:prstGeom>
          <a:noFill/>
        </p:spPr>
        <p:txBody>
          <a:bodyPr wrap="square" rtlCol="0">
            <a:spAutoFit/>
          </a:bodyPr>
          <a:lstStyle/>
          <a:p>
            <a:pPr algn="ctr">
              <a:lnSpc>
                <a:spcPct val="90000"/>
              </a:lnSpc>
            </a:pPr>
            <a:r>
              <a:rPr lang="en-US" sz="2400" dirty="0"/>
              <a:t>Well organized</a:t>
            </a:r>
          </a:p>
        </p:txBody>
      </p:sp>
    </p:spTree>
    <p:extLst>
      <p:ext uri="{BB962C8B-B14F-4D97-AF65-F5344CB8AC3E}">
        <p14:creationId xmlns:p14="http://schemas.microsoft.com/office/powerpoint/2010/main" val="1356882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705DCE21-667B-4BDE-B9A4-693C1EAFCC15}"/>
              </a:ext>
            </a:extLst>
          </p:cNvPr>
          <p:cNvSpPr>
            <a:spLocks noGrp="1"/>
          </p:cNvSpPr>
          <p:nvPr>
            <p:ph type="title"/>
          </p:nvPr>
        </p:nvSpPr>
        <p:spPr>
          <a:xfrm>
            <a:off x="1219202" y="152400"/>
            <a:ext cx="9753600" cy="1325562"/>
          </a:xfrm>
        </p:spPr>
        <p:txBody>
          <a:bodyPr/>
          <a:lstStyle/>
          <a:p>
            <a:r>
              <a:rPr lang="en-US" dirty="0"/>
              <a:t>Story – faithfulness has no age</a:t>
            </a:r>
          </a:p>
        </p:txBody>
      </p:sp>
      <p:sp>
        <p:nvSpPr>
          <p:cNvPr id="6" name="Content Placeholder 5">
            <a:extLst>
              <a:ext uri="{FF2B5EF4-FFF2-40B4-BE49-F238E27FC236}">
                <a16:creationId xmlns="" xmlns:a16="http://schemas.microsoft.com/office/drawing/2014/main" id="{F614339B-DDB5-4DDE-BB3E-578544E57746}"/>
              </a:ext>
            </a:extLst>
          </p:cNvPr>
          <p:cNvSpPr>
            <a:spLocks noGrp="1"/>
          </p:cNvSpPr>
          <p:nvPr>
            <p:ph idx="1"/>
          </p:nvPr>
        </p:nvSpPr>
        <p:spPr/>
        <p:txBody>
          <a:bodyPr/>
          <a:lstStyle/>
          <a:p>
            <a:pPr marL="45720" indent="0">
              <a:buNone/>
            </a:pPr>
            <a:r>
              <a:rPr lang="en-US" dirty="0"/>
              <a:t>The school at </a:t>
            </a:r>
            <a:r>
              <a:rPr lang="en-US" dirty="0" err="1"/>
              <a:t>Mocohán</a:t>
            </a:r>
            <a:r>
              <a:rPr lang="en-US" dirty="0"/>
              <a:t> has a water issue. Its only source of water was from a contaminated well.</a:t>
            </a:r>
          </a:p>
          <a:p>
            <a:endParaRPr lang="en-US" dirty="0"/>
          </a:p>
          <a:p>
            <a:endParaRPr lang="en-US" dirty="0"/>
          </a:p>
          <a:p>
            <a:endParaRPr lang="en-US" dirty="0"/>
          </a:p>
        </p:txBody>
      </p:sp>
      <p:pic>
        <p:nvPicPr>
          <p:cNvPr id="8" name="Picture 7" descr="A group of people standing in a room&#10;&#10;Description generated with very high confidence">
            <a:extLst>
              <a:ext uri="{FF2B5EF4-FFF2-40B4-BE49-F238E27FC236}">
                <a16:creationId xmlns="" xmlns:a16="http://schemas.microsoft.com/office/drawing/2014/main" id="{2F0DB5CA-EA1A-4140-B35A-F3A051E7E3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2590800"/>
            <a:ext cx="5410200" cy="4057650"/>
          </a:xfrm>
          <a:prstGeom prst="rect">
            <a:avLst/>
          </a:prstGeom>
        </p:spPr>
      </p:pic>
    </p:spTree>
    <p:extLst>
      <p:ext uri="{BB962C8B-B14F-4D97-AF65-F5344CB8AC3E}">
        <p14:creationId xmlns:p14="http://schemas.microsoft.com/office/powerpoint/2010/main" val="3541982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1499</TotalTime>
  <Words>1151</Words>
  <Application>Microsoft Macintosh PowerPoint</Application>
  <PresentationFormat>Widescreen</PresentationFormat>
  <Paragraphs>197</Paragraphs>
  <Slides>45</Slides>
  <Notes>9</Notes>
  <HiddenSlides>5</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Calibri Light</vt:lpstr>
      <vt:lpstr>Minion Pro</vt:lpstr>
      <vt:lpstr>等线</vt:lpstr>
      <vt:lpstr>等线 Light</vt:lpstr>
      <vt:lpstr>Arial</vt:lpstr>
      <vt:lpstr>Calibri</vt:lpstr>
      <vt:lpstr>Office Theme</vt:lpstr>
      <vt:lpstr>Guatemala – Mike (July) Philippines – Shelley &amp; Paul (May) Gensend – Susan (June – July) </vt:lpstr>
      <vt:lpstr>Guatemala </vt:lpstr>
      <vt:lpstr>Table of contents</vt:lpstr>
      <vt:lpstr>About Impact ministries</vt:lpstr>
      <vt:lpstr>Highlights</vt:lpstr>
      <vt:lpstr>The Experience (spiritual)</vt:lpstr>
      <vt:lpstr>The Experience (Cultural)</vt:lpstr>
      <vt:lpstr>The Experience (Overall)</vt:lpstr>
      <vt:lpstr>Story – faithfulness has no age</vt:lpstr>
      <vt:lpstr>Reflection</vt:lpstr>
      <vt:lpstr>Why should go</vt:lpstr>
      <vt:lpstr>PowerPoint Presentation</vt:lpstr>
      <vt:lpstr>ROOTS Remember the Poor  2019 Philippines Missions Trip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GenSend Summer North American Mission Board </vt:lpstr>
      <vt:lpstr>PowerPoint Presentation</vt:lpstr>
      <vt:lpstr>PowerPoint Presentation</vt:lpstr>
      <vt:lpstr>Living Life on Mission</vt:lpstr>
      <vt:lpstr>PowerPoint Presentation</vt:lpstr>
      <vt:lpstr>PowerPoint Presentation</vt:lpstr>
      <vt:lpstr>1 Corinthians 10:31</vt:lpstr>
      <vt:lpstr>Vancouver was named the third best city in the entire world for quality of life standards for 2019</vt:lpstr>
      <vt:lpstr>97% of 2.8 million in the Greater Vancouver Area are far from God… that’s around 2.7 million people!</vt:lpstr>
      <vt:lpstr>Living Life on Mission</vt:lpstr>
      <vt:lpstr>PowerPoint Presentation</vt:lpstr>
      <vt:lpstr>PowerPoint Presentation</vt:lpstr>
    </vt:vector>
  </TitlesOfParts>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Kaden Brent Agrey</dc:creator>
  <cp:lastModifiedBy>Microsoft Office User</cp:lastModifiedBy>
  <cp:revision>17</cp:revision>
  <dcterms:created xsi:type="dcterms:W3CDTF">2019-07-17T20:39:10Z</dcterms:created>
  <dcterms:modified xsi:type="dcterms:W3CDTF">2019-08-11T17:04:59Z</dcterms:modified>
</cp:coreProperties>
</file>