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741898ec1b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" name="Google Shape;137;g741898ec1b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741898ec1b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741898ec1b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741898ec1b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741898ec1b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741c00681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741c00681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741898ec1b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1" name="Google Shape;161;g741898ec1b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741898ec1b_0_9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741898ec1b_0_9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41c00644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41c00644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g741898ec1b_0_1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9" name="Google Shape;179;g741898ec1b_0_1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41898ec1b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41898ec1b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741898ec1b_0_10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5" name="Google Shape;95;g741898ec1b_0_10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41898ec1b_0_1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41898ec1b_0_1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741c006441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741c006441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741c006441_1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741c006441_1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741898ec1b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741898ec1b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741898ec1b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741898ec1b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741c006441_1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741c006441_1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11" name="Google Shape;11;p2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598100" y="1775222"/>
            <a:ext cx="8222100" cy="838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98088" y="2715913"/>
            <a:ext cx="8222100" cy="4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11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71" name="Google Shape;71;p11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11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11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11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11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" name="Google Shape;76;p11"/>
          <p:cNvSpPr txBox="1"/>
          <p:nvPr>
            <p:ph hasCustomPrompt="1" type="title"/>
          </p:nvPr>
        </p:nvSpPr>
        <p:spPr>
          <a:xfrm>
            <a:off x="311700" y="1256050"/>
            <a:ext cx="8520600" cy="203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7" name="Google Shape;77;p11"/>
          <p:cNvSpPr txBox="1"/>
          <p:nvPr>
            <p:ph idx="1" type="body"/>
          </p:nvPr>
        </p:nvSpPr>
        <p:spPr>
          <a:xfrm>
            <a:off x="311700" y="3369225"/>
            <a:ext cx="8520600" cy="12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8" name="Google Shape;78;p1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21" name="Google Shape;21;p3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6" name="Google Shape;26;p3"/>
          <p:cNvSpPr txBox="1"/>
          <p:nvPr>
            <p:ph type="title"/>
          </p:nvPr>
        </p:nvSpPr>
        <p:spPr>
          <a:xfrm>
            <a:off x="598100" y="2152347"/>
            <a:ext cx="8222100" cy="83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200"/>
              <a:buNone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oogle Shape;29;p4"/>
          <p:cNvGrpSpPr/>
          <p:nvPr/>
        </p:nvGrpSpPr>
        <p:grpSpPr>
          <a:xfrm>
            <a:off x="0" y="3903669"/>
            <a:ext cx="9144000" cy="1239925"/>
            <a:chOff x="0" y="3903669"/>
            <a:chExt cx="9144000" cy="1239925"/>
          </a:xfrm>
        </p:grpSpPr>
        <p:sp>
          <p:nvSpPr>
            <p:cNvPr id="30" name="Google Shape;30;p4"/>
            <p:cNvSpPr/>
            <p:nvPr/>
          </p:nvSpPr>
          <p:spPr>
            <a:xfrm>
              <a:off x="8154895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4"/>
            <p:cNvSpPr/>
            <p:nvPr/>
          </p:nvSpPr>
          <p:spPr>
            <a:xfrm flipH="1">
              <a:off x="6181163" y="3903669"/>
              <a:ext cx="989100" cy="9879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4"/>
            <p:cNvSpPr/>
            <p:nvPr/>
          </p:nvSpPr>
          <p:spPr>
            <a:xfrm>
              <a:off x="7170274" y="3903669"/>
              <a:ext cx="989100" cy="98790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4"/>
            <p:cNvSpPr/>
            <p:nvPr/>
          </p:nvSpPr>
          <p:spPr>
            <a:xfrm rot="10800000">
              <a:off x="8154757" y="3903682"/>
              <a:ext cx="989100" cy="9879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4"/>
            <p:cNvSpPr/>
            <p:nvPr/>
          </p:nvSpPr>
          <p:spPr>
            <a:xfrm>
              <a:off x="0" y="4891594"/>
              <a:ext cx="9144000" cy="2520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5" name="Google Shape;35;p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6" name="Google Shape;36;p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7" name="Google Shape;37;p4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0" name="Google Shape;40;p5"/>
          <p:cNvSpPr txBox="1"/>
          <p:nvPr>
            <p:ph idx="1" type="body"/>
          </p:nvPr>
        </p:nvSpPr>
        <p:spPr>
          <a:xfrm>
            <a:off x="3117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1" name="Google Shape;41;p5"/>
          <p:cNvSpPr txBox="1"/>
          <p:nvPr>
            <p:ph idx="2" type="body"/>
          </p:nvPr>
        </p:nvSpPr>
        <p:spPr>
          <a:xfrm>
            <a:off x="4832400" y="1229975"/>
            <a:ext cx="39999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2" name="Google Shape;42;p5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6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8" name="Google Shape;48;p7"/>
          <p:cNvSpPr txBox="1"/>
          <p:nvPr>
            <p:ph idx="1" type="body"/>
          </p:nvPr>
        </p:nvSpPr>
        <p:spPr>
          <a:xfrm>
            <a:off x="311700" y="1465804"/>
            <a:ext cx="2808000" cy="310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4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oogle Shape;51;p8"/>
          <p:cNvGrpSpPr/>
          <p:nvPr/>
        </p:nvGrpSpPr>
        <p:grpSpPr>
          <a:xfrm>
            <a:off x="6098378" y="5"/>
            <a:ext cx="3045625" cy="2030570"/>
            <a:chOff x="6098378" y="5"/>
            <a:chExt cx="3045625" cy="2030570"/>
          </a:xfrm>
        </p:grpSpPr>
        <p:sp>
          <p:nvSpPr>
            <p:cNvPr id="52" name="Google Shape;52;p8"/>
            <p:cNvSpPr/>
            <p:nvPr/>
          </p:nvSpPr>
          <p:spPr>
            <a:xfrm>
              <a:off x="8128803" y="16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" name="Google Shape;53;p8"/>
            <p:cNvSpPr/>
            <p:nvPr/>
          </p:nvSpPr>
          <p:spPr>
            <a:xfrm flipH="1">
              <a:off x="7113463" y="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" name="Google Shape;54;p8"/>
            <p:cNvSpPr/>
            <p:nvPr/>
          </p:nvSpPr>
          <p:spPr>
            <a:xfrm flipH="1" rot="10800000">
              <a:off x="7113588" y="107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5" name="Google Shape;55;p8"/>
            <p:cNvSpPr/>
            <p:nvPr/>
          </p:nvSpPr>
          <p:spPr>
            <a:xfrm rot="10800000">
              <a:off x="6098378" y="97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" name="Google Shape;56;p8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7" name="Google Shape;57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8" name="Google Shape;58;p8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/>
          <p:nvPr/>
        </p:nvSpPr>
        <p:spPr>
          <a:xfrm>
            <a:off x="4572000" y="-1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61" name="Google Shape;6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62" name="Google Shape;62;p9"/>
          <p:cNvSpPr txBox="1"/>
          <p:nvPr>
            <p:ph type="title"/>
          </p:nvPr>
        </p:nvSpPr>
        <p:spPr>
          <a:xfrm>
            <a:off x="265500" y="1151100"/>
            <a:ext cx="4045200" cy="156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63" name="Google Shape;63;p9"/>
          <p:cNvSpPr txBox="1"/>
          <p:nvPr>
            <p:ph idx="1" type="subTitle"/>
          </p:nvPr>
        </p:nvSpPr>
        <p:spPr>
          <a:xfrm>
            <a:off x="265500" y="2769001"/>
            <a:ext cx="4045200" cy="126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64" name="Google Shape;6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5" name="Google Shape;65;p9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68" name="Google Shape;68;p10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dk2"/>
                </a:solidFill>
              </a:defRPr>
            </a:lvl1pPr>
            <a:lvl2pPr lvl="1">
              <a:buNone/>
              <a:defRPr>
                <a:solidFill>
                  <a:schemeClr val="dk2"/>
                </a:solidFill>
              </a:defRPr>
            </a:lvl2pPr>
            <a:lvl3pPr lvl="2">
              <a:buNone/>
              <a:defRPr>
                <a:solidFill>
                  <a:schemeClr val="dk2"/>
                </a:solidFill>
              </a:defRPr>
            </a:lvl3pPr>
            <a:lvl4pPr lvl="3">
              <a:buNone/>
              <a:defRPr>
                <a:solidFill>
                  <a:schemeClr val="dk2"/>
                </a:solidFill>
              </a:defRPr>
            </a:lvl4pPr>
            <a:lvl5pPr lvl="4">
              <a:buNone/>
              <a:defRPr>
                <a:solidFill>
                  <a:schemeClr val="dk2"/>
                </a:solidFill>
              </a:defRPr>
            </a:lvl5pPr>
            <a:lvl6pPr lvl="5">
              <a:buNone/>
              <a:defRPr>
                <a:solidFill>
                  <a:schemeClr val="dk2"/>
                </a:solidFill>
              </a:defRPr>
            </a:lvl6pPr>
            <a:lvl7pPr lvl="6">
              <a:buNone/>
              <a:defRPr>
                <a:solidFill>
                  <a:schemeClr val="dk2"/>
                </a:solidFill>
              </a:defRPr>
            </a:lvl7pPr>
            <a:lvl8pPr lvl="7">
              <a:buNone/>
              <a:defRPr>
                <a:solidFill>
                  <a:schemeClr val="dk2"/>
                </a:solidFill>
              </a:defRPr>
            </a:lvl8pPr>
            <a:lvl9pPr lvl="8">
              <a:buNone/>
              <a:defRPr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geometric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Roboto"/>
              <a:buChar char="●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●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Roboto"/>
              <a:buChar char="○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Roboto"/>
              <a:buChar char="■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60431" y="4651190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/>
          <p:nvPr>
            <p:ph type="ctrTitle"/>
          </p:nvPr>
        </p:nvSpPr>
        <p:spPr>
          <a:xfrm>
            <a:off x="598100" y="1028727"/>
            <a:ext cx="8222100" cy="1995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6000">
                <a:solidFill>
                  <a:srgbClr val="FFFF00"/>
                </a:solidFill>
              </a:rPr>
              <a:t>同心合意兴旺福音</a:t>
            </a:r>
            <a:endParaRPr b="1" sz="6000">
              <a:solidFill>
                <a:srgbClr val="FFFF00"/>
              </a:solidFill>
            </a:endParaRPr>
          </a:p>
        </p:txBody>
      </p:sp>
      <p:sp>
        <p:nvSpPr>
          <p:cNvPr id="86" name="Google Shape;86;p13"/>
          <p:cNvSpPr txBox="1"/>
          <p:nvPr>
            <p:ph idx="1" type="subTitle"/>
          </p:nvPr>
        </p:nvSpPr>
        <p:spPr>
          <a:xfrm>
            <a:off x="598100" y="2503575"/>
            <a:ext cx="8222100" cy="64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22"/>
          <p:cNvSpPr txBox="1"/>
          <p:nvPr>
            <p:ph type="title"/>
          </p:nvPr>
        </p:nvSpPr>
        <p:spPr>
          <a:xfrm>
            <a:off x="311700" y="372825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二、那在你们心里动了善工的必成全这工</a:t>
            </a:r>
            <a:endParaRPr/>
          </a:p>
        </p:txBody>
      </p:sp>
      <p:sp>
        <p:nvSpPr>
          <p:cNvPr id="140" name="Google Shape;140;p22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 sz="2400"/>
              <a:t>1、</a:t>
            </a:r>
            <a:r>
              <a:rPr lang="en" sz="2400"/>
              <a:t>幸福小组能让我们兴旺福音，直到基督再来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3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二、那在你们心里动了善工的必成全这工</a:t>
            </a:r>
            <a:endParaRPr/>
          </a:p>
        </p:txBody>
      </p:sp>
      <p:sp>
        <p:nvSpPr>
          <p:cNvPr id="146" name="Google Shape;146;p23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1、</a:t>
            </a:r>
            <a:r>
              <a:rPr lang="en" sz="2400"/>
              <a:t>幸福小组能让我们兴旺福音，直到基督再来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2、</a:t>
            </a:r>
            <a:r>
              <a:rPr lang="en" sz="2400"/>
              <a:t>幸福小组是“全民”布道策略，每个门徒都得到锻炼和造就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二、那在你们心里动了善工的必成全这工</a:t>
            </a:r>
            <a:endParaRPr/>
          </a:p>
        </p:txBody>
      </p:sp>
      <p:sp>
        <p:nvSpPr>
          <p:cNvPr id="152" name="Google Shape;152;p2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1、</a:t>
            </a:r>
            <a:r>
              <a:rPr lang="en" sz="2400"/>
              <a:t>幸福小组能让我们兴旺福音，直到基督再来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2、</a:t>
            </a:r>
            <a:r>
              <a:rPr lang="en" sz="2400"/>
              <a:t>幸福小组是全民布道策略，每个门徒都得到锻炼和造就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3、</a:t>
            </a:r>
            <a:r>
              <a:rPr lang="en" sz="2400"/>
              <a:t>幸福小组在抢救灵魂的战场上激发爱心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。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25"/>
          <p:cNvSpPr txBox="1"/>
          <p:nvPr>
            <p:ph type="title"/>
          </p:nvPr>
        </p:nvSpPr>
        <p:spPr>
          <a:xfrm>
            <a:off x="311700" y="842775"/>
            <a:ext cx="8520600" cy="73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《腓利比书》1：9</a:t>
            </a:r>
            <a:endParaRPr/>
          </a:p>
        </p:txBody>
      </p:sp>
      <p:sp>
        <p:nvSpPr>
          <p:cNvPr id="158" name="Google Shape;158;p25"/>
          <p:cNvSpPr txBox="1"/>
          <p:nvPr>
            <p:ph idx="1" type="body"/>
          </p:nvPr>
        </p:nvSpPr>
        <p:spPr>
          <a:xfrm>
            <a:off x="311700" y="2254400"/>
            <a:ext cx="8520600" cy="231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我所祷告的，就是要你们的爱心在知识和各样见识上多而又多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6"/>
          <p:cNvSpPr txBox="1"/>
          <p:nvPr>
            <p:ph type="title"/>
          </p:nvPr>
        </p:nvSpPr>
        <p:spPr>
          <a:xfrm>
            <a:off x="743650" y="768425"/>
            <a:ext cx="8088600" cy="60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en"/>
              <a:t>哥林多前书13：2</a:t>
            </a:r>
            <a:endParaRPr/>
          </a:p>
        </p:txBody>
      </p:sp>
      <p:sp>
        <p:nvSpPr>
          <p:cNvPr id="164" name="Google Shape;164;p26"/>
          <p:cNvSpPr txBox="1"/>
          <p:nvPr>
            <p:ph idx="1" type="body"/>
          </p:nvPr>
        </p:nvSpPr>
        <p:spPr>
          <a:xfrm>
            <a:off x="743650" y="1722775"/>
            <a:ext cx="7312200" cy="284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2400"/>
              <a:t>我若有先知讲道之能，也明白各样的奥秘、各样的知识；而且有全备的信，叫我能够移山，却没有爱，我就算不得什么。 </a:t>
            </a:r>
            <a:endParaRPr sz="24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二、那</a:t>
            </a:r>
            <a:r>
              <a:rPr b="1" lang="en"/>
              <a:t>在你们心里动了善工的必成全这工</a:t>
            </a:r>
            <a:endParaRPr b="1"/>
          </a:p>
        </p:txBody>
      </p:sp>
      <p:sp>
        <p:nvSpPr>
          <p:cNvPr id="170" name="Google Shape;170;p27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1、</a:t>
            </a:r>
            <a:r>
              <a:rPr lang="en" sz="2400"/>
              <a:t>幸福小组能让我们兴旺福音，直到基督再来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2、</a:t>
            </a:r>
            <a:r>
              <a:rPr lang="en" sz="2400"/>
              <a:t>幸福小组是全民布道策略，每个门徒都得到建立和造就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3、</a:t>
            </a:r>
            <a:r>
              <a:rPr lang="en" sz="2400"/>
              <a:t>幸福小组在抢救灵魂的战场上激发爱心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4、</a:t>
            </a:r>
            <a:r>
              <a:rPr lang="en" sz="2400"/>
              <a:t>幸福小组使门徒在经历中明白圣经真理，识破魔鬼的谎言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保罗两次提到：直到基督耶稣的日子</a:t>
            </a:r>
            <a:endParaRPr b="1"/>
          </a:p>
        </p:txBody>
      </p:sp>
      <p:sp>
        <p:nvSpPr>
          <p:cNvPr id="176" name="Google Shape;176;p28"/>
          <p:cNvSpPr txBox="1"/>
          <p:nvPr>
            <p:ph idx="1" type="body"/>
          </p:nvPr>
        </p:nvSpPr>
        <p:spPr>
          <a:xfrm>
            <a:off x="311700" y="1229875"/>
            <a:ext cx="88323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/>
              <a:t>第一次：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400"/>
              <a:t>那在你们心里动了善工的，必成全这工，直到耶稣基督的日子。</a:t>
            </a:r>
            <a:endParaRPr sz="2400"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b="1" lang="en" sz="2400"/>
              <a:t>第二次：</a:t>
            </a:r>
            <a:endParaRPr b="1" sz="2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2400"/>
              <a:t>作诚实无过的人，直到基督的日子。</a:t>
            </a:r>
            <a:endParaRPr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0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p29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</p:txBody>
      </p:sp>
      <p:sp>
        <p:nvSpPr>
          <p:cNvPr id="182" name="Google Shape;182;p29"/>
          <p:cNvSpPr txBox="1"/>
          <p:nvPr>
            <p:ph idx="1" type="body"/>
          </p:nvPr>
        </p:nvSpPr>
        <p:spPr>
          <a:xfrm>
            <a:off x="311700" y="552300"/>
            <a:ext cx="8520600" cy="401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盼望</a:t>
            </a:r>
            <a:r>
              <a:rPr lang="en" sz="3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卫道浸信会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成为这个时代的</a:t>
            </a:r>
            <a:r>
              <a:rPr lang="en" sz="3000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腓利比教会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，成为这个时代传福音的灯台，不但我们自己做幸福小组传福音，还要带动更多的教会做幸福小组、同心合意兴旺福音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，</a:t>
            </a:r>
            <a:r>
              <a:rPr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这是神给我们教会的使命——以顺服荣耀神，凭圣灵作见证。阿们！</a:t>
            </a:r>
            <a:endParaRPr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6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将荣耀归给神！</a:t>
            </a:r>
            <a:endParaRPr b="1" sz="36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 b="1" sz="2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4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《腓利比书》1：1-5</a:t>
            </a:r>
            <a:endParaRPr/>
          </a:p>
        </p:txBody>
      </p:sp>
      <p:sp>
        <p:nvSpPr>
          <p:cNvPr id="92" name="Google Shape;92;p14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基督耶稣的仆人保罗和提摩太写信给凡住腓利比、在基督耶稣里的众圣徒和诸位监督、诸位执事。愿恩惠、平安从神我们的父并主耶稣基督归于你们！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我每逢想念你们，就感谢我的神；（每逢为你们众人祈求的时候，常是欢欢喜喜地祈求，）因为从头一天直到如今，你们是同心合意地兴旺福音。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5"/>
          <p:cNvSpPr txBox="1"/>
          <p:nvPr>
            <p:ph type="title"/>
          </p:nvPr>
        </p:nvSpPr>
        <p:spPr>
          <a:xfrm>
            <a:off x="311700" y="410000"/>
            <a:ext cx="8520600" cy="607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《腓利比书》1：6-8</a:t>
            </a:r>
            <a:endParaRPr/>
          </a:p>
        </p:txBody>
      </p:sp>
      <p:sp>
        <p:nvSpPr>
          <p:cNvPr id="98" name="Google Shape;98;p15"/>
          <p:cNvSpPr txBox="1"/>
          <p:nvPr>
            <p:ph idx="1" type="body"/>
          </p:nvPr>
        </p:nvSpPr>
        <p:spPr>
          <a:xfrm>
            <a:off x="311700" y="1229875"/>
            <a:ext cx="8520600" cy="333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深信那在你们心里动了善工的，必成全这工，直到耶稣基督的日子。我为你们众人有这样的意念，原是应当的，因你们常在我心里，无论我是在捆锁之中，是辨明证实福音的时候，你们都与我一同得恩。我体会基督耶稣的心肠，切切地想念你们众人，这是神可以给我作见证的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/>
          <p:nvPr>
            <p:ph type="title"/>
          </p:nvPr>
        </p:nvSpPr>
        <p:spPr>
          <a:xfrm>
            <a:off x="311700" y="614275"/>
            <a:ext cx="8520600" cy="818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《腓利比书》1：9-11</a:t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311700" y="1680150"/>
            <a:ext cx="8520600" cy="2888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我所祷告的，就是要你们的爱心在知识和各样见识上多而又多，使你们能分别是非（或作“喜爱那美好的事”），作诚实无过的人，直到基督的日子；并靠着耶稣基督结满了仁义的果子，叫荣耀称赞归于神。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311700" y="787800"/>
            <a:ext cx="8520600" cy="61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《腓利比书》1：1-2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0" name="Google Shape;110;p17"/>
          <p:cNvSpPr txBox="1"/>
          <p:nvPr>
            <p:ph idx="1" type="body"/>
          </p:nvPr>
        </p:nvSpPr>
        <p:spPr>
          <a:xfrm>
            <a:off x="632100" y="1704950"/>
            <a:ext cx="7647000" cy="2863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基督耶稣的仆人保罗和提摩太写信给凡住腓利比、在基督耶稣里的</a:t>
            </a:r>
            <a:r>
              <a:rPr b="1" lang="en" sz="24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众圣徒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和</a:t>
            </a:r>
            <a:r>
              <a:rPr b="1" lang="en" sz="24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诸位监督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b="1" lang="en" sz="24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诸位执事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。愿恩惠、平安从神我们的父并主耶稣基督归于你们！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18"/>
          <p:cNvSpPr txBox="1"/>
          <p:nvPr>
            <p:ph type="title"/>
          </p:nvPr>
        </p:nvSpPr>
        <p:spPr>
          <a:xfrm>
            <a:off x="545325" y="911725"/>
            <a:ext cx="8286900" cy="68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《腓利比书》1：3-5</a:t>
            </a:r>
            <a:endParaRPr/>
          </a:p>
        </p:txBody>
      </p:sp>
      <p:sp>
        <p:nvSpPr>
          <p:cNvPr id="116" name="Google Shape;116;p18"/>
          <p:cNvSpPr txBox="1"/>
          <p:nvPr>
            <p:ph idx="1" type="body"/>
          </p:nvPr>
        </p:nvSpPr>
        <p:spPr>
          <a:xfrm>
            <a:off x="656875" y="1717350"/>
            <a:ext cx="7609800" cy="2851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</a:t>
            </a:r>
            <a:r>
              <a:rPr b="1" lang="en" sz="240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每逢想念你们，就感谢我的神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；（</a:t>
            </a:r>
            <a:r>
              <a:rPr b="1" lang="en" sz="24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每逢为你们众人祈求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的时候，</a:t>
            </a:r>
            <a:r>
              <a:rPr b="1" lang="en" sz="2400">
                <a:solidFill>
                  <a:srgbClr val="980000"/>
                </a:solidFill>
                <a:latin typeface="Arial"/>
                <a:ea typeface="Arial"/>
                <a:cs typeface="Arial"/>
                <a:sym typeface="Arial"/>
              </a:rPr>
              <a:t>常是欢欢喜喜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地祈求，）因为从头一天直到如今，你们是同心合意地兴旺福音。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9"/>
          <p:cNvSpPr txBox="1"/>
          <p:nvPr>
            <p:ph type="title"/>
          </p:nvPr>
        </p:nvSpPr>
        <p:spPr>
          <a:xfrm>
            <a:off x="311700" y="681675"/>
            <a:ext cx="8520600" cy="70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一、同心合意兴旺福音使教会不断成长</a:t>
            </a:r>
            <a:endParaRPr b="1"/>
          </a:p>
        </p:txBody>
      </p:sp>
      <p:sp>
        <p:nvSpPr>
          <p:cNvPr id="122" name="Google Shape;122;p19"/>
          <p:cNvSpPr txBox="1"/>
          <p:nvPr>
            <p:ph idx="1" type="body"/>
          </p:nvPr>
        </p:nvSpPr>
        <p:spPr>
          <a:xfrm>
            <a:off x="311700" y="1636000"/>
            <a:ext cx="8520600" cy="293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他们从头一天直到如今，是同心合意地兴旺福音。</a:t>
            </a:r>
            <a:endParaRPr b="1"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从头一天直到如今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——持之以恒，从不放弃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同心合意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——全教会一条心，传福音布道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兴旺福音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——传福音的热情极高、传福音的果效极好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311700" y="805600"/>
            <a:ext cx="8520600" cy="64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Arial"/>
                <a:ea typeface="Arial"/>
                <a:cs typeface="Arial"/>
                <a:sym typeface="Arial"/>
              </a:rPr>
              <a:t>我们教会的宗旨：以顺服荣耀神，凭圣灵作见证</a:t>
            </a:r>
            <a:endParaRPr b="1"/>
          </a:p>
        </p:txBody>
      </p:sp>
      <p:sp>
        <p:nvSpPr>
          <p:cNvPr id="128" name="Google Shape;128;p20"/>
          <p:cNvSpPr txBox="1"/>
          <p:nvPr>
            <p:ph idx="1" type="body"/>
          </p:nvPr>
        </p:nvSpPr>
        <p:spPr>
          <a:xfrm>
            <a:off x="311700" y="1797125"/>
            <a:ext cx="8520600" cy="27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使徒行传1：8——</a:t>
            </a: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但圣灵降临在你们身上，你们就必得着能力......直到地极做我的见证。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我们回应主的呼召——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以顺服荣耀神，凭圣灵作见证</a:t>
            </a:r>
            <a:endParaRPr b="1" sz="30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1"/>
          <p:cNvSpPr txBox="1"/>
          <p:nvPr>
            <p:ph type="title"/>
          </p:nvPr>
        </p:nvSpPr>
        <p:spPr>
          <a:xfrm>
            <a:off x="311700" y="768425"/>
            <a:ext cx="8520600" cy="77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二、那在你们心里动了善工的必成全这工</a:t>
            </a:r>
            <a:endParaRPr/>
          </a:p>
        </p:txBody>
      </p:sp>
      <p:sp>
        <p:nvSpPr>
          <p:cNvPr id="134" name="Google Shape;134;p21"/>
          <p:cNvSpPr txBox="1"/>
          <p:nvPr>
            <p:ph idx="1" type="body"/>
          </p:nvPr>
        </p:nvSpPr>
        <p:spPr>
          <a:xfrm>
            <a:off x="607300" y="1797125"/>
            <a:ext cx="7808100" cy="277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《腓利比书》1：6</a:t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我深信那在你们心里动了善工的，必成全这工，直到耶稣基督的日子。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