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74" r:id="rId2"/>
    <p:sldId id="275" r:id="rId3"/>
    <p:sldId id="276" r:id="rId4"/>
    <p:sldId id="277" r:id="rId5"/>
    <p:sldId id="279" r:id="rId6"/>
    <p:sldId id="278" r:id="rId7"/>
    <p:sldId id="281" r:id="rId8"/>
    <p:sldId id="282" r:id="rId9"/>
    <p:sldId id="283" r:id="rId10"/>
    <p:sldId id="284" r:id="rId11"/>
    <p:sldId id="285" r:id="rId12"/>
    <p:sldId id="286" r:id="rId13"/>
    <p:sldId id="287" r:id="rId14"/>
    <p:sldId id="288" r:id="rId15"/>
    <p:sldId id="289" r:id="rId16"/>
    <p:sldId id="290" r:id="rId17"/>
    <p:sldId id="291" r:id="rId18"/>
    <p:sldId id="296" r:id="rId19"/>
    <p:sldId id="292" r:id="rId20"/>
    <p:sldId id="297" r:id="rId21"/>
    <p:sldId id="293" r:id="rId22"/>
    <p:sldId id="295" r:id="rId23"/>
    <p:sldId id="294" r:id="rId24"/>
    <p:sldId id="298" r:id="rId25"/>
    <p:sldId id="29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84"/>
  </p:normalViewPr>
  <p:slideViewPr>
    <p:cSldViewPr snapToGrid="0" snapToObjects="1" showGuides="1">
      <p:cViewPr>
        <p:scale>
          <a:sx n="76" d="100"/>
          <a:sy n="76" d="100"/>
        </p:scale>
        <p:origin x="1864" y="9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41A788-2E80-6A44-BBFC-D08362351A4E}" type="datetimeFigureOut">
              <a:rPr lang="en-US" smtClean="0"/>
              <a:t>7/26/20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C120F3-CCC3-FC44-A7CF-5817212E7EF2}" type="slidenum">
              <a:rPr lang="en-US" smtClean="0"/>
              <a:t>‹#›</a:t>
            </a:fld>
            <a:endParaRPr lang="en-US"/>
          </a:p>
        </p:txBody>
      </p:sp>
    </p:spTree>
    <p:extLst>
      <p:ext uri="{BB962C8B-B14F-4D97-AF65-F5344CB8AC3E}">
        <p14:creationId xmlns:p14="http://schemas.microsoft.com/office/powerpoint/2010/main" val="3911393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467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1051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3259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3708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8540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5278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9926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0729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5716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5561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1579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6812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5603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5420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0630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7616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71855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004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3798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2655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5405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5938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6218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0287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018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D7E45A5-CDE9-4E49-9CA2-ECF55CB6282A}" type="datetime1">
              <a:rPr lang="en-US">
                <a:solidFill>
                  <a:prstClr val="black">
                    <a:tint val="75000"/>
                  </a:prstClr>
                </a:solidFill>
              </a:rPr>
              <a:pPr>
                <a:defRPr/>
              </a:pPr>
              <a:t>7/24/20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F3DA2B2-A847-8044-AD2C-C74490244A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531736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9"/>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2"/>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509D3F64-562C-D343-940F-1AF8D404FFBD}" type="datetime1">
              <a:rPr lang="en-US">
                <a:solidFill>
                  <a:prstClr val="black">
                    <a:tint val="75000"/>
                  </a:prstClr>
                </a:solidFill>
              </a:rPr>
              <a:pPr>
                <a:defRPr/>
              </a:pPr>
              <a:t>7/24/20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90E0007-1EE7-2540-A5AC-5E0CCA3708F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36350978"/>
      </p:ext>
    </p:extLst>
  </p:cSld>
  <p:clrMap bg1="dk1" tx1="lt1" bg2="dk2" tx2="lt2" accent1="accent1" accent2="accent2" accent3="accent3" accent4="accent4" accent5="accent5" accent6="accent6" hlink="hlink" folHlink="folHlink"/>
  <p:sldLayoutIdLst>
    <p:sldLayoutId id="2147483661"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Tree>
    <p:extLst>
      <p:ext uri="{BB962C8B-B14F-4D97-AF65-F5344CB8AC3E}">
        <p14:creationId xmlns:p14="http://schemas.microsoft.com/office/powerpoint/2010/main" val="325181051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2554545"/>
          </a:xfrm>
          <a:prstGeom prst="rect">
            <a:avLst/>
          </a:prstGeom>
          <a:noFill/>
        </p:spPr>
        <p:txBody>
          <a:bodyPr wrap="square" rtlCol="0">
            <a:spAutoFit/>
          </a:bodyPr>
          <a:lstStyle/>
          <a:p>
            <a:pPr algn="ctr"/>
            <a:r>
              <a:rPr lang="en-US" altLang="zh-CN" sz="4000" dirty="0"/>
              <a:t>31 </a:t>
            </a:r>
            <a:r>
              <a:rPr lang="zh-CN" altLang="en-US" sz="4000" dirty="0"/>
              <a:t>偶 然 有 一 个 祭 司 从 这 条 路 下 来 ， 看 见 他 就 从 那 边 过 去 了 。</a:t>
            </a:r>
            <a:r>
              <a:rPr lang="en-US" altLang="zh-CN" sz="4000" dirty="0"/>
              <a:t>32 </a:t>
            </a:r>
            <a:r>
              <a:rPr lang="zh-CN" altLang="en-US" sz="4000" dirty="0"/>
              <a:t>又 有 一 个 利 未 人 来 到 这 地 方 ， 看 见 他 ， 也 照 样 从 那 边 过 去 了 。</a:t>
            </a:r>
            <a:endParaRPr lang="en-US" sz="4000" dirty="0"/>
          </a:p>
        </p:txBody>
      </p:sp>
    </p:spTree>
    <p:extLst>
      <p:ext uri="{BB962C8B-B14F-4D97-AF65-F5344CB8AC3E}">
        <p14:creationId xmlns:p14="http://schemas.microsoft.com/office/powerpoint/2010/main" val="342473138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5509200"/>
          </a:xfrm>
          <a:prstGeom prst="rect">
            <a:avLst/>
          </a:prstGeom>
          <a:noFill/>
        </p:spPr>
        <p:txBody>
          <a:bodyPr wrap="square" rtlCol="0">
            <a:spAutoFit/>
          </a:bodyPr>
          <a:lstStyle/>
          <a:p>
            <a:pPr algn="ctr"/>
            <a:r>
              <a:rPr lang="en-US" sz="4400" dirty="0"/>
              <a:t>33 “Then a despised Samaritan came along, and when he saw the man, he felt compassion for him. 34 Going over to him, the Samaritan soothed his wounds with olive oil and wine and bandaged them. Then he put the man on his own donkey and took him to an inn, where he took care of him.</a:t>
            </a:r>
          </a:p>
        </p:txBody>
      </p:sp>
    </p:spTree>
    <p:extLst>
      <p:ext uri="{BB962C8B-B14F-4D97-AF65-F5344CB8AC3E}">
        <p14:creationId xmlns:p14="http://schemas.microsoft.com/office/powerpoint/2010/main" val="94003785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2800767"/>
          </a:xfrm>
          <a:prstGeom prst="rect">
            <a:avLst/>
          </a:prstGeom>
          <a:noFill/>
        </p:spPr>
        <p:txBody>
          <a:bodyPr wrap="square" rtlCol="0">
            <a:spAutoFit/>
          </a:bodyPr>
          <a:lstStyle/>
          <a:p>
            <a:pPr algn="ctr"/>
            <a:r>
              <a:rPr lang="en-US" sz="4400" dirty="0"/>
              <a:t>35 The next day he handed the innkeeper two silver coins, telling him, ‘Take care of this man. If his bill runs higher than this, I’ll pay you the next time I’m here.’</a:t>
            </a:r>
          </a:p>
        </p:txBody>
      </p:sp>
    </p:spTree>
    <p:extLst>
      <p:ext uri="{BB962C8B-B14F-4D97-AF65-F5344CB8AC3E}">
        <p14:creationId xmlns:p14="http://schemas.microsoft.com/office/powerpoint/2010/main" val="1344946078"/>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4401205"/>
          </a:xfrm>
          <a:prstGeom prst="rect">
            <a:avLst/>
          </a:prstGeom>
          <a:noFill/>
        </p:spPr>
        <p:txBody>
          <a:bodyPr wrap="square" rtlCol="0">
            <a:spAutoFit/>
          </a:bodyPr>
          <a:lstStyle/>
          <a:p>
            <a:pPr algn="ctr"/>
            <a:r>
              <a:rPr lang="en-US" altLang="zh-CN" sz="4000" dirty="0"/>
              <a:t>33 </a:t>
            </a:r>
            <a:r>
              <a:rPr lang="zh-CN" altLang="en-US" sz="4000" dirty="0"/>
              <a:t>惟 有 一 个 撒 玛 利 亚 人 行 路 来 到 那 里 ， 看 见 他 就 动 了 慈 心 ，</a:t>
            </a:r>
            <a:r>
              <a:rPr lang="en-US" altLang="zh-CN" sz="4000" dirty="0"/>
              <a:t>34 </a:t>
            </a:r>
            <a:r>
              <a:rPr lang="zh-CN" altLang="en-US" sz="4000" dirty="0"/>
              <a:t>上 前 用 油 和 酒 倒 在 他 的 伤 处 ， 包 裹 好 了 ， 扶 他 骑 上 自 己 的 牲 口 ， 带 到 店 里 去 照 应 他 。</a:t>
            </a:r>
            <a:r>
              <a:rPr lang="en-US" altLang="zh-CN" sz="4000" dirty="0"/>
              <a:t>35 </a:t>
            </a:r>
            <a:r>
              <a:rPr lang="zh-CN" altLang="en-US" sz="4000" dirty="0"/>
              <a:t>第 二 天 拿 出 二 钱 银 子 来 ， 交 给 店 主 ， 说 ： 你 且 照 应 他 ； 此 外 所 费 用 的 ， 我 回 来 必 还 你 。</a:t>
            </a:r>
            <a:endParaRPr lang="en-US" sz="4000" dirty="0"/>
          </a:p>
        </p:txBody>
      </p:sp>
    </p:spTree>
    <p:extLst>
      <p:ext uri="{BB962C8B-B14F-4D97-AF65-F5344CB8AC3E}">
        <p14:creationId xmlns:p14="http://schemas.microsoft.com/office/powerpoint/2010/main" val="4015943016"/>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4154984"/>
          </a:xfrm>
          <a:prstGeom prst="rect">
            <a:avLst/>
          </a:prstGeom>
          <a:noFill/>
        </p:spPr>
        <p:txBody>
          <a:bodyPr wrap="square" rtlCol="0">
            <a:spAutoFit/>
          </a:bodyPr>
          <a:lstStyle/>
          <a:p>
            <a:pPr algn="ctr"/>
            <a:r>
              <a:rPr lang="en-US" sz="4400" dirty="0"/>
              <a:t>36 “Now which of these three would you say was a neighbor to the man who was attacked by bandits?” Jesus asked.37 The man replied, “The one who showed him mercy.” Then Jesus said, “Yes, now go and do the same.”</a:t>
            </a:r>
          </a:p>
        </p:txBody>
      </p:sp>
    </p:spTree>
    <p:extLst>
      <p:ext uri="{BB962C8B-B14F-4D97-AF65-F5344CB8AC3E}">
        <p14:creationId xmlns:p14="http://schemas.microsoft.com/office/powerpoint/2010/main" val="8182091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1938992"/>
          </a:xfrm>
          <a:prstGeom prst="rect">
            <a:avLst/>
          </a:prstGeom>
          <a:noFill/>
        </p:spPr>
        <p:txBody>
          <a:bodyPr wrap="square" rtlCol="0">
            <a:spAutoFit/>
          </a:bodyPr>
          <a:lstStyle/>
          <a:p>
            <a:pPr algn="ctr"/>
            <a:r>
              <a:rPr lang="en-US" altLang="zh-CN" sz="4000" dirty="0"/>
              <a:t>36 </a:t>
            </a:r>
            <a:r>
              <a:rPr lang="zh-CN" altLang="en-US" sz="4000" dirty="0"/>
              <a:t>你 想 ， 这 三 个 人 那 一 个 是 落 在 强 盗 手 中 的 邻 舍 呢 ？</a:t>
            </a:r>
            <a:r>
              <a:rPr lang="en-US" altLang="zh-CN" sz="4000" dirty="0"/>
              <a:t>37 </a:t>
            </a:r>
            <a:r>
              <a:rPr lang="zh-CN" altLang="en-US" sz="4000" dirty="0"/>
              <a:t>他 说 ： 是 怜 悯 他 的 。 耶 稣 说 ： 你 去 照 样 行 罢 。</a:t>
            </a:r>
          </a:p>
        </p:txBody>
      </p:sp>
    </p:spTree>
    <p:extLst>
      <p:ext uri="{BB962C8B-B14F-4D97-AF65-F5344CB8AC3E}">
        <p14:creationId xmlns:p14="http://schemas.microsoft.com/office/powerpoint/2010/main" val="69540579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5509200"/>
          </a:xfrm>
          <a:prstGeom prst="rect">
            <a:avLst/>
          </a:prstGeom>
          <a:noFill/>
        </p:spPr>
        <p:txBody>
          <a:bodyPr wrap="square" rtlCol="0">
            <a:spAutoFit/>
          </a:bodyPr>
          <a:lstStyle/>
          <a:p>
            <a:pPr algn="ctr"/>
            <a:r>
              <a:rPr lang="en-US" sz="4400" dirty="0"/>
              <a:t>The man answered, “‘You must love the Lord your God with all your heart, all your soul, all your strength, and all your mind.’ And, ‘Love your neighbor as yourself.’” (Luke 10.27)</a:t>
            </a:r>
          </a:p>
          <a:p>
            <a:pPr algn="ctr"/>
            <a:r>
              <a:rPr lang="en-US" sz="4400" dirty="0"/>
              <a:t>27 </a:t>
            </a:r>
            <a:r>
              <a:rPr lang="zh-CN" altLang="en-US" sz="4400" dirty="0"/>
              <a:t>他 回 答 说 ： 「 你 要 尽 心 、 尽 性 、 尽 力 、 尽 意 爱 主 ─ 你 的 神 ； 又 要 爱 邻 舍 如 同 自 己 。 」</a:t>
            </a:r>
          </a:p>
        </p:txBody>
      </p:sp>
    </p:spTree>
    <p:extLst>
      <p:ext uri="{BB962C8B-B14F-4D97-AF65-F5344CB8AC3E}">
        <p14:creationId xmlns:p14="http://schemas.microsoft.com/office/powerpoint/2010/main" val="332532438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5509200"/>
          </a:xfrm>
          <a:prstGeom prst="rect">
            <a:avLst/>
          </a:prstGeom>
          <a:noFill/>
        </p:spPr>
        <p:txBody>
          <a:bodyPr wrap="square" rtlCol="0">
            <a:spAutoFit/>
          </a:bodyPr>
          <a:lstStyle/>
          <a:p>
            <a:pPr algn="ctr"/>
            <a:r>
              <a:rPr lang="en-US" sz="4800" dirty="0"/>
              <a:t>Culture won't stop racism</a:t>
            </a:r>
          </a:p>
          <a:p>
            <a:pPr algn="ctr"/>
            <a:r>
              <a:rPr lang="en-US" sz="4800" dirty="0"/>
              <a:t>Morality won't stop racism.</a:t>
            </a:r>
          </a:p>
          <a:p>
            <a:pPr algn="ctr"/>
            <a:r>
              <a:rPr lang="en-US" sz="4800" dirty="0"/>
              <a:t>Religion won't stop racism.</a:t>
            </a:r>
          </a:p>
          <a:p>
            <a:pPr algn="ctr"/>
            <a:endParaRPr lang="en-US" sz="2400" i="1" dirty="0"/>
          </a:p>
          <a:p>
            <a:pPr algn="ctr"/>
            <a:r>
              <a:rPr lang="en-US" sz="4400" i="1" dirty="0"/>
              <a:t>Hatred is “I wish you weren’t around. You’re what’s wrong with this world, and the world would be better without people like you.” Kevin </a:t>
            </a:r>
            <a:r>
              <a:rPr lang="en-US" sz="4400" i="1" dirty="0" err="1"/>
              <a:t>deYoung</a:t>
            </a:r>
            <a:r>
              <a:rPr lang="en-US" sz="4800" dirty="0"/>
              <a:t> </a:t>
            </a:r>
          </a:p>
        </p:txBody>
      </p:sp>
    </p:spTree>
    <p:extLst>
      <p:ext uri="{BB962C8B-B14F-4D97-AF65-F5344CB8AC3E}">
        <p14:creationId xmlns:p14="http://schemas.microsoft.com/office/powerpoint/2010/main" val="3686322344"/>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1569660"/>
          </a:xfrm>
          <a:prstGeom prst="rect">
            <a:avLst/>
          </a:prstGeom>
          <a:noFill/>
        </p:spPr>
        <p:txBody>
          <a:bodyPr wrap="square" rtlCol="0">
            <a:spAutoFit/>
          </a:bodyPr>
          <a:lstStyle/>
          <a:p>
            <a:pPr algn="ctr"/>
            <a:r>
              <a:rPr lang="en-US" sz="4800" dirty="0"/>
              <a:t>What is the spirit of Jesus?</a:t>
            </a:r>
          </a:p>
          <a:p>
            <a:pPr algn="ctr"/>
            <a:r>
              <a:rPr lang="en-US" sz="4800" dirty="0"/>
              <a:t>Compassion, expressed personally</a:t>
            </a:r>
          </a:p>
        </p:txBody>
      </p:sp>
    </p:spTree>
    <p:extLst>
      <p:ext uri="{BB962C8B-B14F-4D97-AF65-F5344CB8AC3E}">
        <p14:creationId xmlns:p14="http://schemas.microsoft.com/office/powerpoint/2010/main" val="388646223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3046988"/>
          </a:xfrm>
          <a:prstGeom prst="rect">
            <a:avLst/>
          </a:prstGeom>
          <a:noFill/>
        </p:spPr>
        <p:txBody>
          <a:bodyPr wrap="square" rtlCol="0">
            <a:spAutoFit/>
          </a:bodyPr>
          <a:lstStyle/>
          <a:p>
            <a:pPr algn="ctr"/>
            <a:r>
              <a:rPr lang="en-US" sz="4800" dirty="0"/>
              <a:t>I must show compassion...</a:t>
            </a:r>
          </a:p>
          <a:p>
            <a:pPr algn="ctr"/>
            <a:r>
              <a:rPr lang="en-US" sz="4800" dirty="0"/>
              <a:t>For ANYONE in need</a:t>
            </a:r>
          </a:p>
          <a:p>
            <a:pPr algn="ctr"/>
            <a:r>
              <a:rPr lang="en-US" sz="4800" dirty="0"/>
              <a:t>Even if it’s RISKY</a:t>
            </a:r>
          </a:p>
          <a:p>
            <a:pPr algn="ctr"/>
            <a:r>
              <a:rPr lang="en-US" sz="4800" dirty="0"/>
              <a:t>Even if it’s COSTLY</a:t>
            </a:r>
          </a:p>
        </p:txBody>
      </p:sp>
    </p:spTree>
    <p:extLst>
      <p:ext uri="{BB962C8B-B14F-4D97-AF65-F5344CB8AC3E}">
        <p14:creationId xmlns:p14="http://schemas.microsoft.com/office/powerpoint/2010/main" val="421918348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660350"/>
            <a:ext cx="9692273" cy="830997"/>
          </a:xfrm>
          <a:prstGeom prst="rect">
            <a:avLst/>
          </a:prstGeom>
          <a:noFill/>
        </p:spPr>
        <p:txBody>
          <a:bodyPr wrap="square" rtlCol="0">
            <a:spAutoFit/>
          </a:bodyPr>
          <a:lstStyle/>
          <a:p>
            <a:r>
              <a:rPr lang="en-US" sz="4800" dirty="0"/>
              <a:t>Part 1: there is NO racism in Christ</a:t>
            </a:r>
          </a:p>
        </p:txBody>
      </p:sp>
      <p:sp>
        <p:nvSpPr>
          <p:cNvPr id="5" name="TextBox 4">
            <a:extLst>
              <a:ext uri="{FF2B5EF4-FFF2-40B4-BE49-F238E27FC236}">
                <a16:creationId xmlns:a16="http://schemas.microsoft.com/office/drawing/2014/main" id="{80496505-B9A5-AA4A-9D34-10AA766A9B5E}"/>
              </a:ext>
            </a:extLst>
          </p:cNvPr>
          <p:cNvSpPr txBox="1"/>
          <p:nvPr/>
        </p:nvSpPr>
        <p:spPr>
          <a:xfrm>
            <a:off x="1890126" y="3013500"/>
            <a:ext cx="9692273" cy="1569660"/>
          </a:xfrm>
          <a:prstGeom prst="rect">
            <a:avLst/>
          </a:prstGeom>
          <a:noFill/>
        </p:spPr>
        <p:txBody>
          <a:bodyPr wrap="square" rtlCol="0">
            <a:spAutoFit/>
          </a:bodyPr>
          <a:lstStyle/>
          <a:p>
            <a:r>
              <a:rPr lang="en-US" sz="4800" dirty="0"/>
              <a:t>Part 2: how do we address racism in our culture? Personally</a:t>
            </a:r>
          </a:p>
        </p:txBody>
      </p:sp>
    </p:spTree>
    <p:extLst>
      <p:ext uri="{BB962C8B-B14F-4D97-AF65-F5344CB8AC3E}">
        <p14:creationId xmlns:p14="http://schemas.microsoft.com/office/powerpoint/2010/main" val="2160901870"/>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4524315"/>
          </a:xfrm>
          <a:prstGeom prst="rect">
            <a:avLst/>
          </a:prstGeom>
          <a:noFill/>
        </p:spPr>
        <p:txBody>
          <a:bodyPr wrap="square" rtlCol="0">
            <a:spAutoFit/>
          </a:bodyPr>
          <a:lstStyle/>
          <a:p>
            <a:pPr algn="ctr"/>
            <a:r>
              <a:rPr lang="en-US" sz="4800" dirty="0"/>
              <a:t>Bear one another’s burdens, and thereby fulfill the law of Christ. Galatians 6.2 </a:t>
            </a:r>
          </a:p>
          <a:p>
            <a:pPr algn="ctr"/>
            <a:r>
              <a:rPr lang="zh-CN" altLang="en-US" sz="4800" dirty="0"/>
              <a:t>你 们 各 人 的 重 担 要 互 相 担 当 ， 如 此 ， 就 完 全 了 基 督 的 律 法 。加拉太书 </a:t>
            </a:r>
            <a:r>
              <a:rPr lang="en-US" altLang="zh-CN" sz="4800" dirty="0"/>
              <a:t>6.2</a:t>
            </a:r>
          </a:p>
        </p:txBody>
      </p:sp>
    </p:spTree>
    <p:extLst>
      <p:ext uri="{BB962C8B-B14F-4D97-AF65-F5344CB8AC3E}">
        <p14:creationId xmlns:p14="http://schemas.microsoft.com/office/powerpoint/2010/main" val="365799395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2308324"/>
          </a:xfrm>
          <a:prstGeom prst="rect">
            <a:avLst/>
          </a:prstGeom>
          <a:noFill/>
        </p:spPr>
        <p:txBody>
          <a:bodyPr wrap="square" rtlCol="0">
            <a:spAutoFit/>
          </a:bodyPr>
          <a:lstStyle/>
          <a:p>
            <a:pPr algn="ctr"/>
            <a:r>
              <a:rPr lang="en-US" sz="4800" dirty="0"/>
              <a:t>I must first experience radical compassion before I can become compassionate</a:t>
            </a:r>
          </a:p>
        </p:txBody>
      </p:sp>
    </p:spTree>
    <p:extLst>
      <p:ext uri="{BB962C8B-B14F-4D97-AF65-F5344CB8AC3E}">
        <p14:creationId xmlns:p14="http://schemas.microsoft.com/office/powerpoint/2010/main" val="4231037069"/>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3046988"/>
          </a:xfrm>
          <a:prstGeom prst="rect">
            <a:avLst/>
          </a:prstGeom>
          <a:noFill/>
        </p:spPr>
        <p:txBody>
          <a:bodyPr wrap="square" rtlCol="0">
            <a:spAutoFit/>
          </a:bodyPr>
          <a:lstStyle/>
          <a:p>
            <a:pPr algn="ctr"/>
            <a:r>
              <a:rPr lang="en-US" sz="4800" i="1" dirty="0"/>
              <a:t>What if you were bleeding to death, and your only hope is an enemy who shows you radical love, when you deserve nothing? </a:t>
            </a:r>
            <a:r>
              <a:rPr lang="en-US" sz="4800" dirty="0"/>
              <a:t>Tim Keller</a:t>
            </a:r>
          </a:p>
        </p:txBody>
      </p:sp>
    </p:spTree>
    <p:extLst>
      <p:ext uri="{BB962C8B-B14F-4D97-AF65-F5344CB8AC3E}">
        <p14:creationId xmlns:p14="http://schemas.microsoft.com/office/powerpoint/2010/main" val="222757721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4401205"/>
          </a:xfrm>
          <a:prstGeom prst="rect">
            <a:avLst/>
          </a:prstGeom>
          <a:noFill/>
        </p:spPr>
        <p:txBody>
          <a:bodyPr wrap="square" rtlCol="0">
            <a:spAutoFit/>
          </a:bodyPr>
          <a:lstStyle/>
          <a:p>
            <a:pPr algn="ctr"/>
            <a:r>
              <a:rPr lang="en-US" sz="4000" dirty="0"/>
              <a:t>For since our friendship with God was restored by the death of his Son while we were still </a:t>
            </a:r>
            <a:r>
              <a:rPr lang="en-US" sz="4000" u="sng" dirty="0"/>
              <a:t>his enemies</a:t>
            </a:r>
            <a:r>
              <a:rPr lang="en-US" sz="4000" dirty="0"/>
              <a:t>, we will certainly be saved through the life of his Son. Romans 5.10</a:t>
            </a:r>
          </a:p>
          <a:p>
            <a:pPr algn="ctr"/>
            <a:r>
              <a:rPr lang="zh-CN" altLang="en-US" sz="4000" dirty="0"/>
              <a:t>因 为 </a:t>
            </a:r>
            <a:r>
              <a:rPr lang="zh-CN" altLang="en-US" sz="4000" u="sng" dirty="0"/>
              <a:t>我 们 作 仇 敌 的 时 候 </a:t>
            </a:r>
            <a:r>
              <a:rPr lang="zh-CN" altLang="en-US" sz="4000" dirty="0"/>
              <a:t>， 且 藉 着 神 儿 子 的 死 ， 得 与 神 和 好 ； 既 已 和 好 ， 就 更 要 因 他 的 生 得 救 了 。罗马书 </a:t>
            </a:r>
            <a:r>
              <a:rPr lang="en-US" altLang="zh-CN" sz="4000" dirty="0"/>
              <a:t>5.10</a:t>
            </a:r>
          </a:p>
        </p:txBody>
      </p:sp>
    </p:spTree>
    <p:extLst>
      <p:ext uri="{BB962C8B-B14F-4D97-AF65-F5344CB8AC3E}">
        <p14:creationId xmlns:p14="http://schemas.microsoft.com/office/powerpoint/2010/main" val="652562240"/>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3046988"/>
          </a:xfrm>
          <a:prstGeom prst="rect">
            <a:avLst/>
          </a:prstGeom>
          <a:noFill/>
        </p:spPr>
        <p:txBody>
          <a:bodyPr wrap="square" rtlCol="0">
            <a:spAutoFit/>
          </a:bodyPr>
          <a:lstStyle/>
          <a:p>
            <a:pPr algn="ctr"/>
            <a:r>
              <a:rPr lang="en-US" sz="4800" dirty="0"/>
              <a:t>LIVE IT OUT</a:t>
            </a:r>
          </a:p>
          <a:p>
            <a:pPr algn="ctr"/>
            <a:r>
              <a:rPr lang="en-US" sz="4800" dirty="0"/>
              <a:t>See yourself</a:t>
            </a:r>
          </a:p>
          <a:p>
            <a:pPr algn="ctr"/>
            <a:r>
              <a:rPr lang="en-US" sz="4800" dirty="0"/>
              <a:t>See others</a:t>
            </a:r>
          </a:p>
          <a:p>
            <a:pPr algn="ctr"/>
            <a:r>
              <a:rPr lang="en-US" sz="4800" dirty="0"/>
              <a:t>Tell God, “I’m going to love radically”</a:t>
            </a:r>
          </a:p>
        </p:txBody>
      </p:sp>
    </p:spTree>
    <p:extLst>
      <p:ext uri="{BB962C8B-B14F-4D97-AF65-F5344CB8AC3E}">
        <p14:creationId xmlns:p14="http://schemas.microsoft.com/office/powerpoint/2010/main" val="4157065084"/>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4524315"/>
          </a:xfrm>
          <a:prstGeom prst="rect">
            <a:avLst/>
          </a:prstGeom>
          <a:noFill/>
        </p:spPr>
        <p:txBody>
          <a:bodyPr wrap="square" rtlCol="0">
            <a:spAutoFit/>
          </a:bodyPr>
          <a:lstStyle/>
          <a:p>
            <a:pPr algn="ctr"/>
            <a:r>
              <a:rPr lang="en-US" sz="4800" i="1" dirty="0"/>
              <a:t>Love with such sacrificial compassion people will be astonished! They will need to hear the gospel because they can’t understand you otherwise. </a:t>
            </a:r>
          </a:p>
          <a:p>
            <a:pPr algn="ctr"/>
            <a:r>
              <a:rPr lang="en-US" sz="4800" b="1" i="1" dirty="0"/>
              <a:t>Love like Jesus loved you.</a:t>
            </a:r>
          </a:p>
          <a:p>
            <a:pPr algn="ctr"/>
            <a:r>
              <a:rPr lang="en-US" sz="4800" i="1" dirty="0"/>
              <a:t> </a:t>
            </a:r>
          </a:p>
        </p:txBody>
      </p:sp>
    </p:spTree>
    <p:extLst>
      <p:ext uri="{BB962C8B-B14F-4D97-AF65-F5344CB8AC3E}">
        <p14:creationId xmlns:p14="http://schemas.microsoft.com/office/powerpoint/2010/main" val="390601328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660350"/>
            <a:ext cx="9692273" cy="3046988"/>
          </a:xfrm>
          <a:prstGeom prst="rect">
            <a:avLst/>
          </a:prstGeom>
          <a:noFill/>
        </p:spPr>
        <p:txBody>
          <a:bodyPr wrap="square" rtlCol="0">
            <a:spAutoFit/>
          </a:bodyPr>
          <a:lstStyle/>
          <a:p>
            <a:pPr algn="ctr"/>
            <a:r>
              <a:rPr lang="en-US" sz="4800" dirty="0"/>
              <a:t>What is the Spirit of Jesus? </a:t>
            </a:r>
          </a:p>
          <a:p>
            <a:pPr algn="ctr"/>
            <a:r>
              <a:rPr lang="en-US" sz="4800" dirty="0"/>
              <a:t>Reckless generosity </a:t>
            </a:r>
          </a:p>
          <a:p>
            <a:pPr algn="ctr"/>
            <a:r>
              <a:rPr lang="en-US" sz="4800" dirty="0"/>
              <a:t>and </a:t>
            </a:r>
          </a:p>
          <a:p>
            <a:pPr algn="ctr"/>
            <a:r>
              <a:rPr lang="en-US" sz="4800" dirty="0"/>
              <a:t>Radical compassion</a:t>
            </a:r>
          </a:p>
        </p:txBody>
      </p:sp>
    </p:spTree>
    <p:extLst>
      <p:ext uri="{BB962C8B-B14F-4D97-AF65-F5344CB8AC3E}">
        <p14:creationId xmlns:p14="http://schemas.microsoft.com/office/powerpoint/2010/main" val="207622866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660350"/>
            <a:ext cx="9692273" cy="4154984"/>
          </a:xfrm>
          <a:prstGeom prst="rect">
            <a:avLst/>
          </a:prstGeom>
          <a:noFill/>
        </p:spPr>
        <p:txBody>
          <a:bodyPr wrap="square" rtlCol="0">
            <a:spAutoFit/>
          </a:bodyPr>
          <a:lstStyle/>
          <a:p>
            <a:pPr algn="ctr"/>
            <a:r>
              <a:rPr lang="en-US" sz="4400" dirty="0"/>
              <a:t>25 One day an expert in religious law stood up to test Jesus by asking him this question: “Teacher, what should I do to inherit eternal life?”</a:t>
            </a:r>
          </a:p>
          <a:p>
            <a:pPr algn="ctr"/>
            <a:r>
              <a:rPr lang="en-US" sz="4400" dirty="0"/>
              <a:t>26 Jesus replied, “What does the law of Moses say? How do you read it?”</a:t>
            </a:r>
          </a:p>
        </p:txBody>
      </p:sp>
    </p:spTree>
    <p:extLst>
      <p:ext uri="{BB962C8B-B14F-4D97-AF65-F5344CB8AC3E}">
        <p14:creationId xmlns:p14="http://schemas.microsoft.com/office/powerpoint/2010/main" val="70150094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660350"/>
            <a:ext cx="9692273" cy="4832092"/>
          </a:xfrm>
          <a:prstGeom prst="rect">
            <a:avLst/>
          </a:prstGeom>
          <a:noFill/>
        </p:spPr>
        <p:txBody>
          <a:bodyPr wrap="square" rtlCol="0">
            <a:spAutoFit/>
          </a:bodyPr>
          <a:lstStyle/>
          <a:p>
            <a:pPr algn="ctr"/>
            <a:r>
              <a:rPr lang="en-US" sz="4400" dirty="0"/>
              <a:t>27 The man answered, “‘You must love the Lord your God with all your heart, all your soul, all your strength, and all your mind.’ And, ‘Love your neighbor as yourself.’”</a:t>
            </a:r>
          </a:p>
          <a:p>
            <a:pPr algn="ctr"/>
            <a:r>
              <a:rPr lang="en-US" sz="4400" dirty="0"/>
              <a:t>28 “Right!” Jesus told him. “Do this and you will live!”</a:t>
            </a:r>
          </a:p>
        </p:txBody>
      </p:sp>
    </p:spTree>
    <p:extLst>
      <p:ext uri="{BB962C8B-B14F-4D97-AF65-F5344CB8AC3E}">
        <p14:creationId xmlns:p14="http://schemas.microsoft.com/office/powerpoint/2010/main" val="37818940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5632311"/>
          </a:xfrm>
          <a:prstGeom prst="rect">
            <a:avLst/>
          </a:prstGeom>
          <a:noFill/>
        </p:spPr>
        <p:txBody>
          <a:bodyPr wrap="square" rtlCol="0">
            <a:spAutoFit/>
          </a:bodyPr>
          <a:lstStyle/>
          <a:p>
            <a:pPr algn="ctr"/>
            <a:r>
              <a:rPr lang="en-US" altLang="zh-CN" sz="4000" dirty="0"/>
              <a:t>25 </a:t>
            </a:r>
            <a:r>
              <a:rPr lang="zh-CN" altLang="en-US" sz="4000" dirty="0"/>
              <a:t>有 一 个 律 法 师 起 来 试 探 耶 稣 ， 说 ： 夫 子 ！ 我 该 作 甚 麽 才 可 以 承 受 永 生 ？</a:t>
            </a:r>
            <a:r>
              <a:rPr lang="en-US" altLang="zh-CN" sz="4000" dirty="0"/>
              <a:t>26 </a:t>
            </a:r>
            <a:r>
              <a:rPr lang="zh-CN" altLang="en-US" sz="4000" dirty="0"/>
              <a:t>耶 稣 对 他 说 ： 律 法 上 写 的 是 甚 麽 ？ 你 念 的 是 怎 样 呢 ？</a:t>
            </a:r>
          </a:p>
          <a:p>
            <a:pPr algn="ctr"/>
            <a:r>
              <a:rPr lang="en-US" altLang="zh-CN" sz="4000" dirty="0"/>
              <a:t>27 </a:t>
            </a:r>
            <a:r>
              <a:rPr lang="zh-CN" altLang="en-US" sz="4000" dirty="0"/>
              <a:t>他 回 答 说 ： 「 你 要 尽 心 、 尽 性 、 尽 力 、 尽 意 爱 主 ─ 你 的 神 ； 又 要 爱 邻 舍 如 同 自 己 。 」</a:t>
            </a:r>
            <a:r>
              <a:rPr lang="en-US" altLang="zh-CN" sz="4000" dirty="0"/>
              <a:t>28 </a:t>
            </a:r>
            <a:r>
              <a:rPr lang="zh-CN" altLang="en-US" sz="4000" dirty="0"/>
              <a:t>耶 稣 说 ： 「 你 回 答 的 是 ； 你 这 样 行 ， 就 必 得 永 生 。 」</a:t>
            </a:r>
            <a:endParaRPr lang="en-US" sz="4000" dirty="0"/>
          </a:p>
        </p:txBody>
      </p:sp>
    </p:spTree>
    <p:extLst>
      <p:ext uri="{BB962C8B-B14F-4D97-AF65-F5344CB8AC3E}">
        <p14:creationId xmlns:p14="http://schemas.microsoft.com/office/powerpoint/2010/main" val="260970221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5509200"/>
          </a:xfrm>
          <a:prstGeom prst="rect">
            <a:avLst/>
          </a:prstGeom>
          <a:noFill/>
        </p:spPr>
        <p:txBody>
          <a:bodyPr wrap="square" rtlCol="0">
            <a:spAutoFit/>
          </a:bodyPr>
          <a:lstStyle/>
          <a:p>
            <a:pPr algn="ctr"/>
            <a:r>
              <a:rPr lang="en-US" sz="4400" dirty="0"/>
              <a:t>29 The man wanted to justify his actions, so he asked Jesus, “And who is my neighbor?” 30 Jesus replied with a story: “A Jewish man was traveling from Jerusalem down to Jericho, and he was attacked by bandits. They stripped him of his clothes, beat him up, and left him half dead beside the road.</a:t>
            </a:r>
          </a:p>
        </p:txBody>
      </p:sp>
    </p:spTree>
    <p:extLst>
      <p:ext uri="{BB962C8B-B14F-4D97-AF65-F5344CB8AC3E}">
        <p14:creationId xmlns:p14="http://schemas.microsoft.com/office/powerpoint/2010/main" val="428145504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3785652"/>
          </a:xfrm>
          <a:prstGeom prst="rect">
            <a:avLst/>
          </a:prstGeom>
          <a:noFill/>
        </p:spPr>
        <p:txBody>
          <a:bodyPr wrap="square" rtlCol="0">
            <a:spAutoFit/>
          </a:bodyPr>
          <a:lstStyle/>
          <a:p>
            <a:pPr algn="ctr"/>
            <a:r>
              <a:rPr lang="en-US" altLang="zh-CN" sz="4000" dirty="0"/>
              <a:t>29 </a:t>
            </a:r>
            <a:r>
              <a:rPr lang="zh-CN" altLang="en-US" sz="4000" dirty="0"/>
              <a:t>那 人 要 显 明 自 己 有 理 ， 就 对 耶 稣 说 ： 谁 是 我 的 邻 舍 呢 ？</a:t>
            </a:r>
          </a:p>
          <a:p>
            <a:pPr algn="ctr"/>
            <a:r>
              <a:rPr lang="en-US" altLang="zh-CN" sz="4000" dirty="0"/>
              <a:t>30 </a:t>
            </a:r>
            <a:r>
              <a:rPr lang="zh-CN" altLang="en-US" sz="4000" dirty="0"/>
              <a:t>耶 稣 回 答 说 ： 有 一 个 人 从 耶 路 撒 冷 下 耶 利 哥 去 ， 落 在 强 盗 手 中 。 他 们 剥 去 他 的 衣 裳 ， 把 他 打 个 半 死 ， 就 丢 下 他 走 了 。</a:t>
            </a:r>
            <a:endParaRPr lang="en-US" sz="4000" dirty="0"/>
          </a:p>
        </p:txBody>
      </p:sp>
    </p:spTree>
    <p:extLst>
      <p:ext uri="{BB962C8B-B14F-4D97-AF65-F5344CB8AC3E}">
        <p14:creationId xmlns:p14="http://schemas.microsoft.com/office/powerpoint/2010/main" val="3493399797"/>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a:spLocks noChangeArrowheads="1"/>
          </p:cNvSpPr>
          <p:nvPr/>
        </p:nvSpPr>
        <p:spPr bwMode="auto">
          <a:xfrm rot="16200000">
            <a:off x="-2287780" y="2321004"/>
            <a:ext cx="6139822"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rPr>
              <a:t>RACISM</a:t>
            </a:r>
          </a:p>
        </p:txBody>
      </p:sp>
      <p:sp>
        <p:nvSpPr>
          <p:cNvPr id="3" name="TextBox 2">
            <a:extLst>
              <a:ext uri="{FF2B5EF4-FFF2-40B4-BE49-F238E27FC236}">
                <a16:creationId xmlns:a16="http://schemas.microsoft.com/office/drawing/2014/main" id="{244E20DA-1D2F-864C-88D6-3EA5EE38E686}"/>
              </a:ext>
            </a:extLst>
          </p:cNvPr>
          <p:cNvSpPr txBox="1"/>
          <p:nvPr/>
        </p:nvSpPr>
        <p:spPr>
          <a:xfrm>
            <a:off x="1944916" y="277027"/>
            <a:ext cx="10095584" cy="646331"/>
          </a:xfrm>
          <a:prstGeom prst="rect">
            <a:avLst/>
          </a:prstGeom>
          <a:noFill/>
        </p:spPr>
        <p:txBody>
          <a:bodyPr wrap="none" rtlCol="0">
            <a:spAutoFit/>
          </a:bodyPr>
          <a:lstStyle/>
          <a:p>
            <a:r>
              <a:rPr lang="en-US" sz="3600" dirty="0"/>
              <a:t>THE SPIRIT OF JESUS AGAINST RACISM Luke 10.25-37</a:t>
            </a:r>
          </a:p>
        </p:txBody>
      </p:sp>
      <p:sp>
        <p:nvSpPr>
          <p:cNvPr id="4" name="TextBox 3">
            <a:extLst>
              <a:ext uri="{FF2B5EF4-FFF2-40B4-BE49-F238E27FC236}">
                <a16:creationId xmlns:a16="http://schemas.microsoft.com/office/drawing/2014/main" id="{C1481371-EF6B-9C47-A750-FD35681AC25A}"/>
              </a:ext>
            </a:extLst>
          </p:cNvPr>
          <p:cNvSpPr txBox="1"/>
          <p:nvPr/>
        </p:nvSpPr>
        <p:spPr>
          <a:xfrm>
            <a:off x="1890127" y="1050751"/>
            <a:ext cx="9692273" cy="4832092"/>
          </a:xfrm>
          <a:prstGeom prst="rect">
            <a:avLst/>
          </a:prstGeom>
          <a:noFill/>
        </p:spPr>
        <p:txBody>
          <a:bodyPr wrap="square" rtlCol="0">
            <a:spAutoFit/>
          </a:bodyPr>
          <a:lstStyle/>
          <a:p>
            <a:pPr algn="ctr"/>
            <a:r>
              <a:rPr lang="en-US" sz="4400" dirty="0"/>
              <a:t>31 “By chance a priest came along. But when he saw the man lying there, he crossed to the other side of the road and passed him by. 32 A Temple assistant walked over and looked at him lying there, but he also passed by on the other side.</a:t>
            </a:r>
          </a:p>
        </p:txBody>
      </p:sp>
    </p:spTree>
    <p:extLst>
      <p:ext uri="{BB962C8B-B14F-4D97-AF65-F5344CB8AC3E}">
        <p14:creationId xmlns:p14="http://schemas.microsoft.com/office/powerpoint/2010/main" val="1848131651"/>
      </p:ext>
    </p:extLst>
  </p:cSld>
  <p:clrMapOvr>
    <a:masterClrMapping/>
  </p:clrMapOvr>
  <p:transition spd="slow"/>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1429</Words>
  <Application>Microsoft Macintosh PowerPoint</Application>
  <PresentationFormat>Widescreen</PresentationFormat>
  <Paragraphs>123</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Britannic Bold</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 Fisher</dc:creator>
  <cp:lastModifiedBy>Barb Fisher</cp:lastModifiedBy>
  <cp:revision>6</cp:revision>
  <dcterms:created xsi:type="dcterms:W3CDTF">2020-07-26T13:12:39Z</dcterms:created>
  <dcterms:modified xsi:type="dcterms:W3CDTF">2020-07-26T14:01:18Z</dcterms:modified>
</cp:coreProperties>
</file>