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KaiTi" panose="02010609060101010101" pitchFamily="49" charset="-122"/>
      <p:regular r:id="rId12"/>
    </p:embeddedFont>
    <p:embeddedFont>
      <p:font typeface="Roboto" panose="020B0604020202020204" charset="0"/>
      <p:regular r:id="rId13"/>
      <p:bold r:id="rId14"/>
      <p:italic r:id="rId15"/>
      <p:boldItalic r:id="rId16"/>
    </p:embeddedFont>
    <p:embeddedFont>
      <p:font typeface="Roboto Slab" panose="020B0604020202020204" charset="0"/>
      <p:regular r:id="rId17"/>
      <p:bold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364" autoAdjust="0"/>
  </p:normalViewPr>
  <p:slideViewPr>
    <p:cSldViewPr snapToGrid="0">
      <p:cViewPr varScale="1">
        <p:scale>
          <a:sx n="98" d="100"/>
          <a:sy n="98" d="100"/>
        </p:scale>
        <p:origin x="437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334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53d376fdbc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53d376fdbc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53d376fdbc_0_1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53d376fdbc_0_1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53d376fdbc_0_1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53d376fdbc_0_1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53d376fdbc_0_1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53d376fdbc_0_1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53d376fdbc_0_1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53d376fdbc_0_1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53d376fdbc_0_1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53d376fdbc_0_1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53d376fdbc_0_1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53d376fdbc_0_1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53d376fdbc_0_1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53d376fdbc_0_1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subTitle" idx="1"/>
          </p:nvPr>
        </p:nvSpPr>
        <p:spPr>
          <a:xfrm>
            <a:off x="311700" y="1524000"/>
            <a:ext cx="8520600" cy="21271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/>
                <a:sym typeface="Times New Roman"/>
              </a:rPr>
              <a:t>选择</a:t>
            </a:r>
            <a:endParaRPr sz="7200" b="1" dirty="0">
              <a:solidFill>
                <a:srgbClr val="FFFFFF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/>
              <a:sym typeface="Times New Roman"/>
            </a:endParaRPr>
          </a:p>
          <a:p>
            <a:pPr marL="18288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endParaRPr lang="en" sz="3600" b="1" dirty="0">
              <a:solidFill>
                <a:srgbClr val="FFFFFF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/>
              <a:sym typeface="Times New Roman"/>
            </a:endParaRPr>
          </a:p>
          <a:p>
            <a:pPr marL="18288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/>
                <a:sym typeface="Times New Roman"/>
              </a:rPr>
              <a:t>——差之毫厘 谬以千里</a:t>
            </a:r>
            <a:endParaRPr sz="3600" b="1" dirty="0">
              <a:solidFill>
                <a:srgbClr val="FFFFFF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>
            <a:spLocks noGrp="1"/>
          </p:cNvSpPr>
          <p:nvPr>
            <p:ph type="body" idx="1"/>
          </p:nvPr>
        </p:nvSpPr>
        <p:spPr>
          <a:xfrm>
            <a:off x="557225" y="773723"/>
            <a:ext cx="8015400" cy="379532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  <a:cs typeface="Playfair Display"/>
                <a:sym typeface="Playfair Display"/>
              </a:rPr>
              <a:t>创世记2：16-17——耶和华神吩咐他说：“园中各样树上的果子，你可以随意吃，只是分别善恶树上的果子，</a:t>
            </a:r>
            <a:r>
              <a:rPr lang="en" sz="24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Playfair Display"/>
                <a:sym typeface="Playfair Display"/>
              </a:rPr>
              <a:t>你不可吃，因为你吃的日子必定死。”</a:t>
            </a: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FFFFFF"/>
              </a:solidFill>
              <a:latin typeface="KaiTi" panose="02010609060101010101" pitchFamily="49" charset="-122"/>
              <a:ea typeface="KaiTi" panose="02010609060101010101" pitchFamily="49" charset="-122"/>
              <a:cs typeface="Playfair Display"/>
              <a:sym typeface="Playfair Display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  <a:cs typeface="Playfair Display"/>
                <a:sym typeface="Playfair Display"/>
              </a:rPr>
              <a:t>创世记3：4-6——蛇对女人说：“</a:t>
            </a:r>
            <a:r>
              <a:rPr lang="en" sz="24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Playfair Display"/>
                <a:sym typeface="Playfair Display"/>
              </a:rPr>
              <a:t>你们不一定死，因为神知道，你们吃的日子眼睛就明亮了，你们便如神能知道善恶</a:t>
            </a:r>
            <a:r>
              <a:rPr lang="en" sz="2400" b="1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  <a:cs typeface="Playfair Display"/>
                <a:sym typeface="Playfair Display"/>
              </a:rPr>
              <a:t>。于是，女人见那棵树的果子好作食物，也悦人眼目，且是可喜爱的，能使人有智慧，就摘下果子来吃了；又给她丈夫，她丈夫也吃了。</a:t>
            </a:r>
            <a:endParaRPr sz="2400" b="1" dirty="0">
              <a:solidFill>
                <a:srgbClr val="FFFFFF"/>
              </a:solidFill>
              <a:latin typeface="KaiTi" panose="02010609060101010101" pitchFamily="49" charset="-122"/>
              <a:ea typeface="KaiTi" panose="02010609060101010101" pitchFamily="49" charset="-122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body" idx="1"/>
          </p:nvPr>
        </p:nvSpPr>
        <p:spPr>
          <a:xfrm>
            <a:off x="514350" y="922215"/>
            <a:ext cx="8058000" cy="36465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约翰福音8：44</a:t>
            </a:r>
            <a:endParaRPr sz="3000" b="1" dirty="0">
              <a:solidFill>
                <a:srgbClr val="FFFFFF"/>
              </a:solidFill>
              <a:latin typeface="KaiTi" panose="02010609060101010101" pitchFamily="49" charset="-122"/>
              <a:ea typeface="KaiTi" panose="02010609060101010101" pitchFamily="49" charset="-122"/>
              <a:cs typeface="Arial"/>
              <a:sym typeface="Arial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solidFill>
                <a:srgbClr val="FFFFFF"/>
              </a:solidFill>
              <a:latin typeface="KaiTi" panose="02010609060101010101" pitchFamily="49" charset="-122"/>
              <a:ea typeface="KaiTi" panose="02010609060101010101" pitchFamily="49" charset="-122"/>
              <a:cs typeface="Arial"/>
              <a:sym typeface="Arial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你们是出于你们的父魔鬼，你们父的私欲，你们偏要行。</a:t>
            </a:r>
            <a:r>
              <a:rPr lang="en" sz="3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他（魔鬼）从起初是杀人的，不守真理，因他心里没有真理；他说谎是出于自己。因他本来是说谎的，也是说谎之人的父。</a:t>
            </a:r>
            <a:endParaRPr sz="30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621500" y="964400"/>
            <a:ext cx="7908000" cy="360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以弗所书2：2-3</a:t>
            </a:r>
            <a:endParaRPr sz="2400" b="1" dirty="0">
              <a:solidFill>
                <a:srgbClr val="FFFFFF"/>
              </a:solidFill>
              <a:latin typeface="KaiTi" panose="02010609060101010101" pitchFamily="49" charset="-122"/>
              <a:ea typeface="KaiTi" panose="02010609060101010101" pitchFamily="49" charset="-122"/>
              <a:cs typeface="Arial"/>
              <a:sym typeface="Arial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rgbClr val="FFFFFF"/>
              </a:solidFill>
              <a:latin typeface="KaiTi" panose="02010609060101010101" pitchFamily="49" charset="-122"/>
              <a:ea typeface="KaiTi" panose="02010609060101010101" pitchFamily="49" charset="-122"/>
              <a:cs typeface="Arial"/>
              <a:sym typeface="Arial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那时，你们在其中行事为人，随从今世的风俗，</a:t>
            </a:r>
            <a:r>
              <a:rPr lang="en" sz="2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顺服</a:t>
            </a:r>
            <a:r>
              <a:rPr lang="en" sz="2400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空中掌权者的首领，就是现今在悖逆之子心中运行的</a:t>
            </a:r>
            <a:r>
              <a:rPr lang="en" sz="2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邪灵</a:t>
            </a:r>
            <a:r>
              <a:rPr lang="en" sz="2400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。我们从前也都在他们中间，放纵肉体的私欲，</a:t>
            </a:r>
            <a:r>
              <a:rPr lang="en" sz="2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随着肉体和心中的喜好去行</a:t>
            </a:r>
            <a:r>
              <a:rPr lang="en" sz="2400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，本为可怒之子，和别人一样。</a:t>
            </a:r>
            <a:endParaRPr sz="2400" dirty="0">
              <a:solidFill>
                <a:srgbClr val="FFFFFF"/>
              </a:solidFill>
              <a:latin typeface="KaiTi" panose="02010609060101010101" pitchFamily="49" charset="-122"/>
              <a:ea typeface="KaiTi" panose="02010609060101010101" pitchFamily="49" charset="-122"/>
              <a:cs typeface="Arial"/>
              <a:sym typeface="Arial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FFFFFF"/>
              </a:solidFill>
              <a:latin typeface="KaiTi" panose="02010609060101010101" pitchFamily="49" charset="-122"/>
              <a:ea typeface="KaiTi" panose="02010609060101010101" pitchFamily="49" charset="-122"/>
              <a:cs typeface="Arial"/>
              <a:sym typeface="Arial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邪灵——魔鬼的爪牙</a:t>
            </a:r>
            <a:endParaRPr sz="2400" dirty="0">
              <a:solidFill>
                <a:srgbClr val="FFFFFF"/>
              </a:solidFill>
              <a:latin typeface="KaiTi" panose="02010609060101010101" pitchFamily="49" charset="-122"/>
              <a:ea typeface="KaiTi" panose="02010609060101010101" pitchFamily="49" charset="-122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body" idx="1"/>
          </p:nvPr>
        </p:nvSpPr>
        <p:spPr>
          <a:xfrm>
            <a:off x="642950" y="914400"/>
            <a:ext cx="7822500" cy="3654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约翰福音10：10</a:t>
            </a:r>
            <a:endParaRPr sz="3000" b="1" dirty="0">
              <a:solidFill>
                <a:srgbClr val="FFFFFF"/>
              </a:solidFill>
              <a:latin typeface="KaiTi" panose="02010609060101010101" pitchFamily="49" charset="-122"/>
              <a:ea typeface="KaiTi" panose="02010609060101010101" pitchFamily="49" charset="-122"/>
              <a:cs typeface="Arial"/>
              <a:sym typeface="Arial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solidFill>
                <a:srgbClr val="FFFFFF"/>
              </a:solidFill>
              <a:latin typeface="KaiTi" panose="02010609060101010101" pitchFamily="49" charset="-122"/>
              <a:ea typeface="KaiTi" panose="02010609060101010101" pitchFamily="49" charset="-122"/>
              <a:cs typeface="Arial"/>
              <a:sym typeface="Arial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（耶稣说:）</a:t>
            </a:r>
            <a:r>
              <a:rPr lang="en" sz="3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盗贼</a:t>
            </a:r>
            <a:r>
              <a:rPr lang="en" sz="3000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来，无非要</a:t>
            </a:r>
            <a:r>
              <a:rPr lang="en" sz="3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偷窃，杀害，毁坏</a:t>
            </a:r>
            <a:r>
              <a:rPr lang="en" sz="3000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，</a:t>
            </a:r>
            <a:r>
              <a:rPr lang="en" sz="3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我</a:t>
            </a:r>
            <a:r>
              <a:rPr lang="en" sz="3000" b="1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来了，是</a:t>
            </a:r>
            <a:r>
              <a:rPr lang="en" sz="3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要叫羊（或作人）得生命</a:t>
            </a:r>
            <a:r>
              <a:rPr lang="en" sz="3000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，并且得的更丰盛。</a:t>
            </a:r>
            <a:endParaRPr sz="3000" dirty="0">
              <a:solidFill>
                <a:srgbClr val="FFFFFF"/>
              </a:solidFill>
              <a:latin typeface="KaiTi" panose="02010609060101010101" pitchFamily="49" charset="-122"/>
              <a:ea typeface="KaiTi" panose="02010609060101010101" pitchFamily="49" charset="-122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body" idx="1"/>
          </p:nvPr>
        </p:nvSpPr>
        <p:spPr>
          <a:xfrm>
            <a:off x="387900" y="914400"/>
            <a:ext cx="8368200" cy="3654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魔鬼的目的：</a:t>
            </a:r>
            <a:r>
              <a:rPr lang="en" sz="3000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是要让人与神永远隔离，生活在各种艰难和痛苦之中，生活在绝望之中，最后进入永远的灭亡。</a:t>
            </a:r>
            <a:endParaRPr sz="3000" dirty="0">
              <a:solidFill>
                <a:srgbClr val="FFFFFF"/>
              </a:solidFill>
              <a:latin typeface="KaiTi" panose="02010609060101010101" pitchFamily="49" charset="-122"/>
              <a:ea typeface="KaiTi" panose="02010609060101010101" pitchFamily="49" charset="-122"/>
              <a:cs typeface="Arial"/>
              <a:sym typeface="Arial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solidFill>
                <a:srgbClr val="FFFFFF"/>
              </a:solidFill>
              <a:latin typeface="KaiTi" panose="02010609060101010101" pitchFamily="49" charset="-122"/>
              <a:ea typeface="KaiTi" panose="02010609060101010101" pitchFamily="49" charset="-122"/>
              <a:cs typeface="Arial"/>
              <a:sym typeface="Arial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神的心意：</a:t>
            </a:r>
            <a:r>
              <a:rPr lang="en" sz="3000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是要让人通过信耶稣与神和好，在神的怀里有属天的平安和喜乐，有永生的盼望。</a:t>
            </a:r>
            <a:endParaRPr sz="3000" dirty="0">
              <a:solidFill>
                <a:srgbClr val="FFFF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>
            <a:spLocks noGrp="1"/>
          </p:cNvSpPr>
          <p:nvPr>
            <p:ph type="body" idx="1"/>
          </p:nvPr>
        </p:nvSpPr>
        <p:spPr>
          <a:xfrm>
            <a:off x="632225" y="975125"/>
            <a:ext cx="7790400" cy="359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亚当、夏娃——</a:t>
            </a:r>
            <a:r>
              <a:rPr lang="en" sz="3000" dirty="0">
                <a:latin typeface="KaiTi" panose="02010609060101010101" pitchFamily="49" charset="-122"/>
                <a:ea typeface="KaiTi" panose="02010609060101010101" pitchFamily="49" charset="-122"/>
              </a:rPr>
              <a:t>悖逆神，使世上所有的人离开神，成为地狱之子。</a:t>
            </a:r>
            <a:endParaRPr sz="3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3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lvl="0" indent="45720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耶稣基督——</a:t>
            </a:r>
            <a:r>
              <a:rPr lang="en" sz="3000" dirty="0">
                <a:latin typeface="KaiTi" panose="02010609060101010101" pitchFamily="49" charset="-122"/>
                <a:ea typeface="KaiTi" panose="02010609060101010101" pitchFamily="49" charset="-122"/>
              </a:rPr>
              <a:t>顺服神，拯救世人回到神的怀抱，成为神的儿女。</a:t>
            </a:r>
            <a:endParaRPr sz="3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>
            <a:spLocks noGrp="1"/>
          </p:cNvSpPr>
          <p:nvPr>
            <p:ph type="body" idx="1"/>
          </p:nvPr>
        </p:nvSpPr>
        <p:spPr>
          <a:xfrm>
            <a:off x="387900" y="930031"/>
            <a:ext cx="8368200" cy="363866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箴言22：6</a:t>
            </a:r>
            <a:endParaRPr sz="3000" b="1" dirty="0">
              <a:solidFill>
                <a:srgbClr val="FFFFFF"/>
              </a:solidFill>
              <a:latin typeface="KaiTi" panose="02010609060101010101" pitchFamily="49" charset="-122"/>
              <a:ea typeface="KaiTi" panose="02010609060101010101" pitchFamily="49" charset="-122"/>
              <a:cs typeface="Arial"/>
              <a:sym typeface="Arial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solidFill>
                <a:srgbClr val="FFFFFF"/>
              </a:solidFill>
              <a:latin typeface="KaiTi" panose="02010609060101010101" pitchFamily="49" charset="-122"/>
              <a:ea typeface="KaiTi" panose="02010609060101010101" pitchFamily="49" charset="-122"/>
              <a:cs typeface="Arial"/>
              <a:sym typeface="Arial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教养</a:t>
            </a:r>
            <a:r>
              <a:rPr lang="en" sz="3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孩童</a:t>
            </a:r>
            <a:r>
              <a:rPr lang="en" sz="3000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，使他走</a:t>
            </a:r>
            <a:r>
              <a:rPr lang="en" sz="3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当行的道</a:t>
            </a:r>
            <a:r>
              <a:rPr lang="en" sz="3000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，就是</a:t>
            </a:r>
            <a:r>
              <a:rPr lang="en" sz="3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到老他也不偏离。</a:t>
            </a:r>
            <a:endParaRPr sz="30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387900" y="906585"/>
            <a:ext cx="8368200" cy="36621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以弗所书4：15（后）-16</a:t>
            </a:r>
            <a:endParaRPr sz="3000" b="1" dirty="0">
              <a:solidFill>
                <a:srgbClr val="FFFFFF"/>
              </a:solidFill>
              <a:latin typeface="KaiTi" panose="02010609060101010101" pitchFamily="49" charset="-122"/>
              <a:ea typeface="KaiTi" panose="02010609060101010101" pitchFamily="49" charset="-122"/>
              <a:cs typeface="Arial"/>
              <a:sym typeface="Arial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solidFill>
                <a:srgbClr val="FFFFFF"/>
              </a:solidFill>
              <a:latin typeface="KaiTi" panose="02010609060101010101" pitchFamily="49" charset="-122"/>
              <a:ea typeface="KaiTi" panose="02010609060101010101" pitchFamily="49" charset="-122"/>
              <a:cs typeface="Arial"/>
              <a:sym typeface="Arial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凡事长进，</a:t>
            </a:r>
            <a:r>
              <a:rPr lang="en" sz="3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连于元首基督</a:t>
            </a:r>
            <a:r>
              <a:rPr lang="en" sz="3000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。</a:t>
            </a:r>
            <a:r>
              <a:rPr lang="en" sz="3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全身都靠他联络</a:t>
            </a:r>
            <a:r>
              <a:rPr lang="en" sz="3000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得合式，百节</a:t>
            </a:r>
            <a:r>
              <a:rPr lang="en" sz="3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各按各职</a:t>
            </a:r>
            <a:r>
              <a:rPr lang="en" sz="3000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，</a:t>
            </a:r>
            <a:r>
              <a:rPr lang="en" sz="3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照着各体的功用</a:t>
            </a:r>
            <a:r>
              <a:rPr lang="en" sz="3000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彼此相助，便叫</a:t>
            </a:r>
            <a:r>
              <a:rPr lang="en" sz="3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身体渐渐增长</a:t>
            </a:r>
            <a:r>
              <a:rPr lang="en" sz="3000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，在爱中</a:t>
            </a:r>
            <a:r>
              <a:rPr lang="en" sz="3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建立自己</a:t>
            </a:r>
            <a:r>
              <a:rPr lang="en" sz="3000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。</a:t>
            </a:r>
            <a:endParaRPr sz="3000" dirty="0">
              <a:solidFill>
                <a:srgbClr val="FFFF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</Words>
  <Application>Microsoft Office PowerPoint</Application>
  <PresentationFormat>On-screen Show (16:9)</PresentationFormat>
  <Paragraphs>29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KaiTi</vt:lpstr>
      <vt:lpstr>Roboto Slab</vt:lpstr>
      <vt:lpstr>Roboto</vt:lpstr>
      <vt:lpstr>Arial</vt:lpstr>
      <vt:lpstr>Marina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BIN WANG</cp:lastModifiedBy>
  <cp:revision>1</cp:revision>
  <dcterms:modified xsi:type="dcterms:W3CDTF">2020-10-17T05:10:29Z</dcterms:modified>
</cp:coreProperties>
</file>